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3" r:id="rId2"/>
    <p:sldId id="273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257" r:id="rId13"/>
    <p:sldId id="276" r:id="rId14"/>
    <p:sldId id="272" r:id="rId15"/>
    <p:sldId id="277" r:id="rId16"/>
    <p:sldId id="275" r:id="rId17"/>
    <p:sldId id="278" r:id="rId18"/>
    <p:sldId id="279" r:id="rId19"/>
    <p:sldId id="280" r:id="rId20"/>
    <p:sldId id="281" r:id="rId21"/>
    <p:sldId id="288" r:id="rId22"/>
    <p:sldId id="282" r:id="rId23"/>
    <p:sldId id="284" r:id="rId24"/>
    <p:sldId id="285" r:id="rId25"/>
    <p:sldId id="286" r:id="rId26"/>
    <p:sldId id="287" r:id="rId27"/>
    <p:sldId id="296" r:id="rId28"/>
    <p:sldId id="290" r:id="rId29"/>
    <p:sldId id="289" r:id="rId30"/>
    <p:sldId id="295" r:id="rId31"/>
    <p:sldId id="291" r:id="rId32"/>
    <p:sldId id="297" r:id="rId33"/>
    <p:sldId id="292" r:id="rId34"/>
    <p:sldId id="294" r:id="rId35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8ACF6A10-BF9C-4111-8906-7AFB24F1911E}">
          <p14:sldIdLst>
            <p14:sldId id="263"/>
            <p14:sldId id="273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257"/>
            <p14:sldId id="276"/>
            <p14:sldId id="272"/>
            <p14:sldId id="277"/>
            <p14:sldId id="275"/>
            <p14:sldId id="278"/>
            <p14:sldId id="279"/>
            <p14:sldId id="280"/>
            <p14:sldId id="281"/>
            <p14:sldId id="288"/>
            <p14:sldId id="282"/>
            <p14:sldId id="284"/>
            <p14:sldId id="285"/>
            <p14:sldId id="286"/>
            <p14:sldId id="287"/>
            <p14:sldId id="296"/>
            <p14:sldId id="290"/>
            <p14:sldId id="289"/>
            <p14:sldId id="295"/>
            <p14:sldId id="291"/>
            <p14:sldId id="297"/>
            <p14:sldId id="292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AFC7"/>
    <a:srgbClr val="E54F46"/>
    <a:srgbClr val="E44E46"/>
    <a:srgbClr val="E65343"/>
    <a:srgbClr val="DB3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65" autoAdjust="0"/>
    <p:restoredTop sz="95000" autoAdjust="0"/>
  </p:normalViewPr>
  <p:slideViewPr>
    <p:cSldViewPr>
      <p:cViewPr varScale="1">
        <p:scale>
          <a:sx n="149" d="100"/>
          <a:sy n="149" d="100"/>
        </p:scale>
        <p:origin x="126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5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70CDE-D9CE-4354-94E4-1FD6DB967311}" type="datetimeFigureOut">
              <a:rPr lang="nb-NO" smtClean="0"/>
              <a:t>26.10.2017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25AF9-6F74-472F-B3FF-34E5DD3183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1445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DE89A-F0D7-4FF6-B2F1-98DC7792C91E}" type="datetimeFigureOut">
              <a:rPr lang="nb-NO" smtClean="0"/>
              <a:t>26.10.2017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A2AF7-2D85-4421-9B02-2B5F9CC374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446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Dette er på grunnstudiene 2017. Nye </a:t>
            </a:r>
            <a:r>
              <a:rPr lang="nb-NO" dirty="0" err="1" smtClean="0"/>
              <a:t>studentar</a:t>
            </a:r>
            <a:r>
              <a:rPr lang="nb-NO" dirty="0" smtClean="0"/>
              <a:t>. </a:t>
            </a:r>
            <a:r>
              <a:rPr lang="nb-NO" dirty="0" err="1" smtClean="0"/>
              <a:t>Ikkje</a:t>
            </a:r>
            <a:r>
              <a:rPr lang="nb-NO" dirty="0" smtClean="0"/>
              <a:t> tatt med årets </a:t>
            </a:r>
            <a:r>
              <a:rPr lang="nb-NO" dirty="0" err="1" smtClean="0"/>
              <a:t>undesøkjing</a:t>
            </a:r>
            <a:r>
              <a:rPr lang="nb-NO" dirty="0" smtClean="0"/>
              <a:t> </a:t>
            </a:r>
            <a:r>
              <a:rPr lang="nb-NO" dirty="0" err="1" smtClean="0"/>
              <a:t>frå</a:t>
            </a:r>
            <a:r>
              <a:rPr lang="nb-NO" dirty="0" smtClean="0"/>
              <a:t> fakultetet, </a:t>
            </a:r>
            <a:r>
              <a:rPr lang="nb-NO" dirty="0" err="1" smtClean="0"/>
              <a:t>sidan</a:t>
            </a:r>
            <a:r>
              <a:rPr lang="nb-NO" dirty="0" smtClean="0"/>
              <a:t> mange nok veit kva som står der.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A2AF7-2D85-4421-9B02-2B5F9CC3744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909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Studentane</a:t>
            </a:r>
            <a:r>
              <a:rPr lang="nb-NO" baseline="0" dirty="0" smtClean="0"/>
              <a:t> har skrive </a:t>
            </a:r>
            <a:r>
              <a:rPr lang="nb-NO" baseline="0" dirty="0" err="1" smtClean="0"/>
              <a:t>dei</a:t>
            </a:r>
            <a:r>
              <a:rPr lang="nb-NO" baseline="0" dirty="0" smtClean="0"/>
              <a:t> tre </a:t>
            </a:r>
            <a:r>
              <a:rPr lang="nb-NO" baseline="0" dirty="0" err="1" smtClean="0"/>
              <a:t>viktigaste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grunnane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A2AF7-2D85-4421-9B02-2B5F9CC3744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690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B29D4-ACEC-42B5-B48B-E0618C0C7367}" type="slidenum">
              <a:rPr lang="en-US"/>
              <a:pPr/>
              <a:t>15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2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9A5F8-BD6F-459E-AC87-87D850E74C35}" type="slidenum">
              <a:rPr lang="en-US"/>
              <a:pPr/>
              <a:t>16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99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ørste 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5616" y="843558"/>
            <a:ext cx="6912768" cy="1912609"/>
          </a:xfrm>
        </p:spPr>
        <p:txBody>
          <a:bodyPr lIns="0" tIns="0" rIns="0" anchor="b" anchorCtr="0">
            <a:normAutofit/>
          </a:bodyPr>
          <a:lstStyle>
            <a:lvl1pPr marL="0" algn="ctr">
              <a:lnSpc>
                <a:spcPts val="5400"/>
              </a:lnSpc>
              <a:defRPr sz="4300" b="1" i="0" u="non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5616" y="3147510"/>
            <a:ext cx="6912768" cy="936408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513" y="4212000"/>
            <a:ext cx="3312000" cy="576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299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 med bun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468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89570" y="1455950"/>
            <a:ext cx="4597350" cy="291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1" y="1455950"/>
            <a:ext cx="2360241" cy="29160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3489852"/>
            <a:ext cx="7164000" cy="425054"/>
          </a:xfrm>
        </p:spPr>
        <p:txBody>
          <a:bodyPr anchor="b">
            <a:normAutofit/>
          </a:bodyPr>
          <a:lstStyle>
            <a:lvl1pPr algn="l">
              <a:lnSpc>
                <a:spcPts val="3600"/>
              </a:lnSpc>
              <a:defRPr sz="3000" b="1" i="0">
                <a:solidFill>
                  <a:srgbClr val="5FAFC7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022920" y="843558"/>
            <a:ext cx="7164000" cy="259822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0" y="3975906"/>
            <a:ext cx="7164000" cy="603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6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22920" y="1455950"/>
            <a:ext cx="7149480" cy="2916000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046560"/>
            <a:ext cx="3429000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046560"/>
            <a:ext cx="3429000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1D494-68BC-407F-AF65-AB0F97113B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66059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455950"/>
            <a:ext cx="7149480" cy="291600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5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_nøyt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455950"/>
            <a:ext cx="7149480" cy="291600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5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, hvit med grå ram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455950"/>
            <a:ext cx="7149480" cy="291600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5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839911"/>
            <a:ext cx="6584776" cy="2649941"/>
          </a:xfrm>
        </p:spPr>
        <p:txBody>
          <a:bodyPr anchor="t" anchorCtr="0">
            <a:normAutofit/>
          </a:bodyPr>
          <a:lstStyle>
            <a:lvl1pPr>
              <a:lnSpc>
                <a:spcPts val="6000"/>
              </a:lnSpc>
              <a:defRPr sz="5000" b="1" i="0" u="none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10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ste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30012" y="3795886"/>
            <a:ext cx="5083976" cy="21983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 cap="all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8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22920" y="1455626"/>
            <a:ext cx="3405064" cy="2916324"/>
          </a:xfrm>
        </p:spPr>
        <p:txBody>
          <a:bodyPr/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52400" y="1455626"/>
            <a:ext cx="3420000" cy="2916324"/>
          </a:xfrm>
        </p:spPr>
        <p:txBody>
          <a:bodyPr/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852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581640"/>
            <a:ext cx="3420000" cy="432048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52400" y="1581640"/>
            <a:ext cx="3420000" cy="432048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1022920" y="2092345"/>
            <a:ext cx="3420000" cy="2351613"/>
          </a:xfrm>
        </p:spPr>
        <p:txBody>
          <a:bodyPr/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4752400" y="2092345"/>
            <a:ext cx="3420000" cy="2351613"/>
          </a:xfrm>
        </p:spPr>
        <p:txBody>
          <a:bodyPr/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ts val="4320"/>
              </a:lnSpc>
              <a:defRPr sz="3400" b="1" i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7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774875"/>
            <a:ext cx="7149480" cy="489701"/>
          </a:xfrm>
        </p:spPr>
        <p:txBody>
          <a:bodyPr>
            <a:normAutofit/>
          </a:bodyPr>
          <a:lstStyle>
            <a:lvl1pPr algn="l">
              <a:lnSpc>
                <a:spcPts val="3600"/>
              </a:lnSpc>
              <a:defRPr sz="30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1022920" y="1455950"/>
            <a:ext cx="7149480" cy="2916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5pPr>
          </a:lstStyle>
          <a:p>
            <a:pPr lv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00" y="422793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455950"/>
            <a:ext cx="7149480" cy="29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4680000"/>
            <a:ext cx="936104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4680000"/>
            <a:ext cx="709342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04000" y="388800"/>
            <a:ext cx="6336000" cy="3852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 cap="all" spc="1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044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0" r:id="rId5"/>
    <p:sldLayoutId id="2147483655" r:id="rId6"/>
    <p:sldLayoutId id="2147483652" r:id="rId7"/>
    <p:sldLayoutId id="2147483653" r:id="rId8"/>
    <p:sldLayoutId id="2147483654" r:id="rId9"/>
    <p:sldLayoutId id="2147483661" r:id="rId10"/>
    <p:sldLayoutId id="2147483662" r:id="rId11"/>
    <p:sldLayoutId id="2147483656" r:id="rId12"/>
    <p:sldLayoutId id="2147483657" r:id="rId13"/>
    <p:sldLayoutId id="2147483658" r:id="rId14"/>
    <p:sldLayoutId id="2147483665" r:id="rId15"/>
  </p:sldLayoutIdLst>
  <p:timing>
    <p:tnLst>
      <p:par>
        <p:cTn id="1" dur="indefinite" restart="never" nodeType="tmRoot"/>
      </p:par>
    </p:tnLst>
  </p:timing>
  <p:hf hdr="0"/>
  <p:txStyles>
    <p:titleStyle>
      <a:lvl1pPr marL="0" algn="l" defTabSz="914400" rtl="0" eaLnBrk="1" latinLnBrk="0" hangingPunct="1">
        <a:lnSpc>
          <a:spcPts val="4320"/>
        </a:lnSpc>
        <a:spcBef>
          <a:spcPct val="0"/>
        </a:spcBef>
        <a:buNone/>
        <a:defRPr sz="3400" b="1" i="0" u="none" kern="1200" cap="none" spc="0" normalizeH="0" baseline="0">
          <a:solidFill>
            <a:srgbClr val="5FAF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0656358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tm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Kommunikasjon og rekruttering</a:t>
            </a:r>
            <a:endParaRPr lang="nb-NO" dirty="0"/>
          </a:p>
        </p:txBody>
      </p:sp>
      <p:sp>
        <p:nvSpPr>
          <p:cNvPr id="10" name="Undertittel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Jens Helleland Ådnanes</a:t>
            </a:r>
          </a:p>
          <a:p>
            <a:r>
              <a:rPr lang="nb-NO" dirty="0" smtClean="0"/>
              <a:t>Asbjørn Leirvåg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097208" y="-725862"/>
            <a:ext cx="6933455" cy="46166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200" i="1" dirty="0" smtClean="0"/>
              <a:t>Her kan du skrive enhet/tilhørighet.</a:t>
            </a:r>
            <a:r>
              <a:rPr lang="nb-NO" sz="1200" i="1" dirty="0"/>
              <a:t> </a:t>
            </a:r>
            <a:r>
              <a:rPr lang="nb-NO" sz="1200" i="1" dirty="0" smtClean="0"/>
              <a:t>Sett blank hvis dette ikke er aktuelt. </a:t>
            </a:r>
            <a:br>
              <a:rPr lang="nb-NO" sz="1200" i="1" dirty="0" smtClean="0"/>
            </a:br>
            <a:r>
              <a:rPr lang="nb-NO" sz="1200" i="1" dirty="0" smtClean="0"/>
              <a:t>Innhold i dette feltet styres her: Meny -&gt; Vis -&gt; Topptekst og bunntekst</a:t>
            </a:r>
            <a:endParaRPr lang="nb-NO" sz="1200" i="1" dirty="0"/>
          </a:p>
        </p:txBody>
      </p:sp>
      <p:cxnSp>
        <p:nvCxnSpPr>
          <p:cNvPr id="3" name="Rett pil 2"/>
          <p:cNvCxnSpPr>
            <a:stCxn id="8" idx="2"/>
          </p:cNvCxnSpPr>
          <p:nvPr/>
        </p:nvCxnSpPr>
        <p:spPr>
          <a:xfrm flipH="1">
            <a:off x="4563935" y="-264197"/>
            <a:ext cx="1" cy="26419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6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Fagtilbudet (86 prosent)</a:t>
            </a:r>
          </a:p>
          <a:p>
            <a:r>
              <a:rPr lang="nb-NO" dirty="0" smtClean="0"/>
              <a:t>Nærhet til hjemsted (43 prosent)</a:t>
            </a:r>
          </a:p>
          <a:p>
            <a:r>
              <a:rPr lang="nb-NO" dirty="0" smtClean="0"/>
              <a:t>Bra studentmiljø (43 prosent)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Dei tre </a:t>
            </a:r>
            <a:r>
              <a:rPr lang="nb-NO" dirty="0" err="1" smtClean="0"/>
              <a:t>viktigaste</a:t>
            </a:r>
            <a:r>
              <a:rPr lang="nb-NO" dirty="0" smtClean="0"/>
              <a:t>	</a:t>
            </a:r>
            <a:r>
              <a:rPr lang="nb-NO" dirty="0" err="1" smtClean="0"/>
              <a:t>grunnane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457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2350" y="1660189"/>
            <a:ext cx="3405188" cy="2507335"/>
          </a:xfrm>
        </p:spPr>
      </p:pic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Vil kanskje gi oss den infoen vi treng for å nå </a:t>
            </a:r>
            <a:r>
              <a:rPr lang="nb-NO" dirty="0" err="1" smtClean="0"/>
              <a:t>dei</a:t>
            </a:r>
            <a:r>
              <a:rPr lang="nb-NO" dirty="0" smtClean="0"/>
              <a:t> neste gong.</a:t>
            </a:r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</a:t>
            </a:r>
            <a:r>
              <a:rPr lang="nb-NO" dirty="0" smtClean="0"/>
              <a:t>ei som IKKJE søkte UiB?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400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Hvordan når vi potensielle studenter?</a:t>
            </a:r>
            <a:br>
              <a:rPr lang="nb-NO" dirty="0" smtClean="0"/>
            </a:br>
            <a:r>
              <a:rPr lang="nb-NO" sz="2700" dirty="0" smtClean="0"/>
              <a:t>Asbjørn Leirvåg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10550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 descr="Skjermutklipp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87" y="1455738"/>
            <a:ext cx="2202913" cy="291623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>
          <a:xfrm>
            <a:off x="4211960" y="1455626"/>
            <a:ext cx="3960440" cy="2916324"/>
          </a:xfrm>
        </p:spPr>
        <p:txBody>
          <a:bodyPr/>
          <a:lstStyle/>
          <a:p>
            <a:pPr marL="0" indent="0" algn="ctr">
              <a:buNone/>
            </a:pPr>
            <a:r>
              <a:rPr lang="nb-NO" dirty="0" smtClean="0"/>
              <a:t>«Rome </a:t>
            </a:r>
            <a:r>
              <a:rPr lang="nb-NO" dirty="0"/>
              <a:t>var lugnt </a:t>
            </a:r>
            <a:r>
              <a:rPr lang="nb-NO" dirty="0" smtClean="0"/>
              <a:t>og koselig</a:t>
            </a:r>
            <a:r>
              <a:rPr lang="nb-NO" dirty="0"/>
              <a:t>; og den </a:t>
            </a:r>
            <a:r>
              <a:rPr lang="nb-NO" dirty="0" err="1"/>
              <a:t>stengde</a:t>
            </a:r>
            <a:r>
              <a:rPr lang="nb-NO" dirty="0"/>
              <a:t> </a:t>
            </a:r>
            <a:r>
              <a:rPr lang="nb-NO" dirty="0" err="1"/>
              <a:t>utsyni</a:t>
            </a:r>
            <a:r>
              <a:rPr lang="nb-NO" dirty="0"/>
              <a:t> gjorde at han </a:t>
            </a:r>
            <a:r>
              <a:rPr lang="nb-NO" dirty="0" err="1"/>
              <a:t>kjende</a:t>
            </a:r>
            <a:r>
              <a:rPr lang="nb-NO" dirty="0"/>
              <a:t> seg so trygg og godt </a:t>
            </a:r>
            <a:r>
              <a:rPr lang="nb-NO" dirty="0" err="1"/>
              <a:t>gøymd</a:t>
            </a:r>
            <a:r>
              <a:rPr lang="nb-NO" dirty="0" smtClean="0"/>
              <a:t>.»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sz="1800" dirty="0" smtClean="0"/>
              <a:t>Arne Garborg: «</a:t>
            </a:r>
            <a:r>
              <a:rPr lang="nb-NO" sz="1800" dirty="0" err="1" smtClean="0"/>
              <a:t>Bondestudentar</a:t>
            </a:r>
            <a:r>
              <a:rPr lang="nb-NO" sz="1800" dirty="0" smtClean="0"/>
              <a:t>»</a:t>
            </a:r>
            <a:endParaRPr lang="nb-NO" sz="1800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Bondestudenten Daniel Braut 1883</a:t>
            </a:r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43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Valgfriheten er total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Universitetet i Bergen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24163"/>
            <a:ext cx="2530863" cy="1967667"/>
          </a:xfrm>
          <a:prstGeom prst="rect">
            <a:avLst/>
          </a:prstGeom>
        </p:spPr>
      </p:pic>
      <p:pic>
        <p:nvPicPr>
          <p:cNvPr id="11" name="Bilde 10" descr="Skjermutklipp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91" y="1349018"/>
            <a:ext cx="3869466" cy="1942811"/>
          </a:xfrm>
          <a:prstGeom prst="rect">
            <a:avLst/>
          </a:prstGeom>
        </p:spPr>
      </p:pic>
      <p:pic>
        <p:nvPicPr>
          <p:cNvPr id="12" name="Bilde 11" descr="Skjermutklipp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53" y="2236088"/>
            <a:ext cx="3443647" cy="1487789"/>
          </a:xfrm>
          <a:prstGeom prst="rect">
            <a:avLst/>
          </a:prstGeom>
        </p:spPr>
      </p:pic>
      <p:pic>
        <p:nvPicPr>
          <p:cNvPr id="13" name="Bilde 12" descr="Skjermutklipp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36306"/>
            <a:ext cx="2555776" cy="1388661"/>
          </a:xfrm>
          <a:prstGeom prst="rect">
            <a:avLst/>
          </a:prstGeom>
        </p:spPr>
      </p:pic>
      <p:pic>
        <p:nvPicPr>
          <p:cNvPr id="14" name="Bilde 13" descr="Skjermutklipp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59" y="1128875"/>
            <a:ext cx="2128484" cy="1111064"/>
          </a:xfrm>
          <a:prstGeom prst="rect">
            <a:avLst/>
          </a:prstGeom>
        </p:spPr>
      </p:pic>
      <p:pic>
        <p:nvPicPr>
          <p:cNvPr id="16" name="Bilde 15" descr="Skjermutklipp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23878"/>
            <a:ext cx="5851231" cy="131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 ting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bevegelse</a:t>
            </a:r>
            <a:endParaRPr lang="en-US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2916"/>
            <a:ext cx="4932040" cy="2774273"/>
          </a:xfrm>
          <a:prstGeom prst="rect">
            <a:avLst/>
          </a:prstGeom>
        </p:spPr>
      </p:pic>
      <p:sp>
        <p:nvSpPr>
          <p:cNvPr id="717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9552" y="1342916"/>
            <a:ext cx="3456384" cy="3429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 smtClean="0"/>
              <a:t>Massemediene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err="1" smtClean="0"/>
              <a:t>Reklametretthet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/>
              <a:t>Å</a:t>
            </a:r>
            <a:r>
              <a:rPr lang="en-US" dirty="0" smtClean="0"/>
              <a:t> </a:t>
            </a:r>
            <a:r>
              <a:rPr lang="en-US" dirty="0" err="1" smtClean="0"/>
              <a:t>nå</a:t>
            </a:r>
            <a:r>
              <a:rPr lang="en-US" dirty="0" smtClean="0"/>
              <a:t> </a:t>
            </a:r>
            <a:r>
              <a:rPr lang="en-US" i="1" dirty="0" smtClean="0"/>
              <a:t>“de </a:t>
            </a:r>
            <a:r>
              <a:rPr lang="en-US" i="1" dirty="0" err="1" smtClean="0"/>
              <a:t>unge</a:t>
            </a:r>
            <a:r>
              <a:rPr lang="en-US" i="1" dirty="0" smtClean="0"/>
              <a:t>”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Noe</a:t>
            </a:r>
            <a:r>
              <a:rPr lang="en-US" dirty="0" smtClean="0"/>
              <a:t> </a:t>
            </a:r>
            <a:r>
              <a:rPr lang="en-US" dirty="0" err="1" smtClean="0"/>
              <a:t>vokser</a:t>
            </a:r>
            <a:r>
              <a:rPr lang="en-US" dirty="0" smtClean="0"/>
              <a:t>, </a:t>
            </a:r>
            <a:r>
              <a:rPr lang="en-US" dirty="0" err="1" smtClean="0"/>
              <a:t>noe</a:t>
            </a:r>
            <a:r>
              <a:rPr lang="en-US" dirty="0" smtClean="0"/>
              <a:t> </a:t>
            </a:r>
            <a:r>
              <a:rPr lang="en-US" dirty="0" err="1" smtClean="0"/>
              <a:t>forsvinner</a:t>
            </a:r>
            <a:endParaRPr lang="en-US" dirty="0" smtClean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b="1" i="1" dirty="0" smtClean="0"/>
              <a:t>Men </a:t>
            </a:r>
            <a:r>
              <a:rPr lang="en-US" sz="3600" b="1" i="1" dirty="0" err="1" smtClean="0"/>
              <a:t>hva</a:t>
            </a:r>
            <a:r>
              <a:rPr lang="en-US" sz="3600" b="1" i="1" dirty="0" smtClean="0"/>
              <a:t>?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7493"/>
            <a:ext cx="7844457" cy="5883345"/>
          </a:xfrm>
          <a:prstGeom prst="rect">
            <a:avLst/>
          </a:prstGeom>
        </p:spPr>
      </p:pic>
      <p:sp>
        <p:nvSpPr>
          <p:cNvPr id="4104" name="Rectangle 8"/>
          <p:cNvSpPr>
            <a:spLocks noGrp="1" noChangeArrowheads="1"/>
          </p:cNvSpPr>
          <p:nvPr>
            <p:ph type="title"/>
          </p:nvPr>
        </p:nvSpPr>
        <p:spPr>
          <a:xfrm>
            <a:off x="395536" y="371893"/>
            <a:ext cx="7149480" cy="489701"/>
          </a:xfrm>
        </p:spPr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</a:rPr>
              <a:t>MatNat</a:t>
            </a:r>
            <a:r>
              <a:rPr lang="en-US" dirty="0" smtClean="0">
                <a:solidFill>
                  <a:srgbClr val="0070C0"/>
                </a:solidFill>
              </a:rPr>
              <a:t> vs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172"/>
            <a:ext cx="1080120" cy="59816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2213"/>
            <a:ext cx="4824536" cy="56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421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Slik møter de oss i 2017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pic>
        <p:nvPicPr>
          <p:cNvPr id="7" name="Plassholder for innhold 6" descr="Skjermutklipp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92635"/>
            <a:ext cx="5688632" cy="5006675"/>
          </a:xfrm>
          <a:prstGeom prst="rect">
            <a:avLst/>
          </a:prstGeom>
        </p:spPr>
      </p:pic>
      <p:pic>
        <p:nvPicPr>
          <p:cNvPr id="8" name="Bilde 7" descr="Skjermutklipp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236562"/>
            <a:ext cx="7344816" cy="66967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kstSylinder 8"/>
          <p:cNvSpPr txBox="1"/>
          <p:nvPr/>
        </p:nvSpPr>
        <p:spPr>
          <a:xfrm>
            <a:off x="2123728" y="1923678"/>
            <a:ext cx="4680520" cy="1754326"/>
          </a:xfrm>
          <a:prstGeom prst="rect">
            <a:avLst/>
          </a:prstGeom>
          <a:solidFill>
            <a:srgbClr val="FFFF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b-NO" dirty="0" smtClean="0"/>
              <a:t>..utføre </a:t>
            </a:r>
            <a:r>
              <a:rPr lang="nb-NO" dirty="0"/>
              <a:t>fysiske </a:t>
            </a:r>
            <a:r>
              <a:rPr lang="nb-NO" dirty="0" err="1"/>
              <a:t>berekningar</a:t>
            </a:r>
            <a:r>
              <a:rPr lang="nb-NO" dirty="0"/>
              <a:t> ved bruk av den kunnskapen studenten har </a:t>
            </a:r>
            <a:r>
              <a:rPr lang="nb-NO" dirty="0" err="1"/>
              <a:t>tileigna</a:t>
            </a:r>
            <a:r>
              <a:rPr lang="nb-NO" dirty="0"/>
              <a:t> seg </a:t>
            </a:r>
            <a:r>
              <a:rPr lang="nb-NO" dirty="0" err="1"/>
              <a:t>innan</a:t>
            </a:r>
            <a:r>
              <a:rPr lang="nb-NO" dirty="0"/>
              <a:t> klassisk mekanikk og relativitetsteori, elektromagnetisme, kvantemekanikk, statistisk fysikk, termodynamikk og kjerne- og </a:t>
            </a:r>
            <a:r>
              <a:rPr lang="nb-NO" dirty="0" smtClean="0"/>
              <a:t>partikkelfysikk.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Får jeg jobb? Er jeg flink nok?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pic>
        <p:nvPicPr>
          <p:cNvPr id="7" name="Plassholder for innhold 6" descr="Skjermutklipp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0" y="1419621"/>
            <a:ext cx="4231106" cy="3723879"/>
          </a:xfrm>
          <a:prstGeom prst="rect">
            <a:avLst/>
          </a:prstGeom>
        </p:spPr>
      </p:pic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24163"/>
            <a:ext cx="6773429" cy="3808326"/>
          </a:xfrm>
        </p:spPr>
      </p:pic>
    </p:spTree>
    <p:extLst>
      <p:ext uri="{BB962C8B-B14F-4D97-AF65-F5344CB8AC3E}">
        <p14:creationId xmlns:p14="http://schemas.microsoft.com/office/powerpoint/2010/main" val="14925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Noen trenger deg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>
                <a:hlinkClick r:id="rId2"/>
              </a:rPr>
              <a:t>Lenke til video : https</a:t>
            </a:r>
            <a:r>
              <a:rPr lang="nb-NO" dirty="0">
                <a:hlinkClick r:id="rId2"/>
              </a:rPr>
              <a:t>://</a:t>
            </a:r>
            <a:r>
              <a:rPr lang="nb-NO" dirty="0" smtClean="0">
                <a:hlinkClick r:id="rId2"/>
              </a:rPr>
              <a:t>vimeo.com/206563589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57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Hva vet vi om studentene våre?</a:t>
            </a:r>
            <a:br>
              <a:rPr lang="nb-NO" dirty="0" smtClean="0"/>
            </a:br>
            <a:r>
              <a:rPr lang="nb-NO" sz="3600" dirty="0" smtClean="0"/>
              <a:t>Jens H. Ådnanes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52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finner vi studentene?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23"/>
          <a:stretch/>
        </p:blipFill>
        <p:spPr>
          <a:xfrm>
            <a:off x="4926680" y="1324163"/>
            <a:ext cx="3214883" cy="3368996"/>
          </a:xfr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94794"/>
            <a:ext cx="4315972" cy="242773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9622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7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Stasi ser </a:t>
            </a:r>
            <a:r>
              <a:rPr lang="nb-NO" dirty="0"/>
              <a:t>deg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28" y="1491630"/>
            <a:ext cx="4275272" cy="2711013"/>
          </a:xfr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1022920" y="1450181"/>
            <a:ext cx="30243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DDR 1989</a:t>
            </a:r>
            <a:r>
              <a:rPr lang="nb-NO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16 </a:t>
            </a:r>
            <a:r>
              <a:rPr lang="nb-NO" dirty="0" err="1" smtClean="0"/>
              <a:t>mill</a:t>
            </a:r>
            <a:r>
              <a:rPr lang="nb-NO" dirty="0" smtClean="0"/>
              <a:t> innbyggere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1</a:t>
            </a:r>
            <a:r>
              <a:rPr lang="nb-NO" dirty="0" smtClean="0"/>
              <a:t>% jobbet for Stasi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111 hyllekilometer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1,4 </a:t>
            </a:r>
            <a:r>
              <a:rPr lang="nb-NO" dirty="0" err="1" smtClean="0"/>
              <a:t>mill</a:t>
            </a:r>
            <a:r>
              <a:rPr lang="nb-NO" dirty="0" smtClean="0"/>
              <a:t> fotografier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34.000 film/lydopptak</a:t>
            </a:r>
          </a:p>
          <a:p>
            <a:endParaRPr lang="nb-NO" dirty="0" smtClean="0"/>
          </a:p>
          <a:p>
            <a:endParaRPr lang="nb-NO" dirty="0" smtClean="0"/>
          </a:p>
          <a:p>
            <a:r>
              <a:rPr lang="nb-NO" sz="3600" b="1" i="1" dirty="0" smtClean="0"/>
              <a:t>Oversikt</a:t>
            </a:r>
            <a:r>
              <a:rPr lang="nb-NO" sz="3600" b="1" i="1" dirty="0"/>
              <a:t>?</a:t>
            </a:r>
            <a:endParaRPr lang="nb-NO" sz="3600" b="1" i="1" dirty="0" smtClean="0"/>
          </a:p>
          <a:p>
            <a:r>
              <a:rPr lang="nb-NO" dirty="0" smtClean="0"/>
              <a:t> 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86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25. oktober 2007</a:t>
            </a:r>
            <a:endParaRPr lang="nb-NO" dirty="0"/>
          </a:p>
        </p:txBody>
      </p:sp>
      <p:pic>
        <p:nvPicPr>
          <p:cNvPr id="7" name="Plassholder for innhold 6" descr="Skjermutklipp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9662"/>
            <a:ext cx="3854739" cy="2304256"/>
          </a:xfrm>
          <a:effectLst>
            <a:innerShdw blurRad="114300">
              <a:prstClr val="black"/>
            </a:innerShdw>
          </a:effectLst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pic>
        <p:nvPicPr>
          <p:cNvPr id="8" name="Plassholder for innhold 6" descr="Skjermutklip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9662"/>
            <a:ext cx="4552114" cy="23042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62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3,4 millioner nordmenn over 18 år har profil</a:t>
            </a:r>
          </a:p>
          <a:p>
            <a:pPr lvl="1"/>
            <a:r>
              <a:rPr lang="nb-NO" dirty="0" smtClean="0"/>
              <a:t>300 000 mellom 13 – 18 år</a:t>
            </a:r>
          </a:p>
          <a:p>
            <a:r>
              <a:rPr lang="nb-NO" dirty="0" smtClean="0"/>
              <a:t>80 prosent daglig innom</a:t>
            </a:r>
          </a:p>
          <a:p>
            <a:r>
              <a:rPr lang="nb-NO" dirty="0" smtClean="0"/>
              <a:t>Minst en time daglig bruk</a:t>
            </a:r>
          </a:p>
          <a:p>
            <a:r>
              <a:rPr lang="nb-NO" dirty="0" smtClean="0"/>
              <a:t>Synker blant unge, vokser blant eldre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0" y="267494"/>
            <a:ext cx="1026438" cy="102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6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50 prosent av Norge er her</a:t>
            </a:r>
          </a:p>
          <a:p>
            <a:r>
              <a:rPr lang="nb-NO" dirty="0" smtClean="0"/>
              <a:t>Klar kvinneovervekt – 60/40</a:t>
            </a:r>
          </a:p>
          <a:p>
            <a:r>
              <a:rPr lang="nb-NO" dirty="0" smtClean="0"/>
              <a:t>Tydelig ungdomsprofil</a:t>
            </a:r>
          </a:p>
          <a:p>
            <a:r>
              <a:rPr lang="nb-NO" dirty="0" smtClean="0"/>
              <a:t>Mest tullebilder og situasjoner</a:t>
            </a:r>
          </a:p>
          <a:p>
            <a:r>
              <a:rPr lang="nb-NO" dirty="0" smtClean="0"/>
              <a:t>Historie-funksjonen testes ut av virksomheter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0" y="267493"/>
            <a:ext cx="1034431" cy="10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3,7 millioner brukere i Norge</a:t>
            </a:r>
          </a:p>
          <a:p>
            <a:r>
              <a:rPr lang="nb-NO" dirty="0" smtClean="0"/>
              <a:t>50% av unge daglig innom</a:t>
            </a:r>
          </a:p>
          <a:p>
            <a:r>
              <a:rPr lang="nb-NO" dirty="0" smtClean="0"/>
              <a:t>Livsløp: Små barns første medievane</a:t>
            </a:r>
          </a:p>
          <a:p>
            <a:r>
              <a:rPr lang="nb-NO" dirty="0" smtClean="0"/>
              <a:t>Stabil bruk – «alt» ligger der</a:t>
            </a:r>
          </a:p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0" y="267494"/>
            <a:ext cx="1943052" cy="104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5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Suckerberg</a:t>
            </a:r>
            <a:r>
              <a:rPr lang="nb-NO" dirty="0" smtClean="0"/>
              <a:t> ser deg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455950"/>
            <a:ext cx="6141368" cy="3420056"/>
          </a:xfrm>
        </p:spPr>
        <p:txBody>
          <a:bodyPr>
            <a:normAutofit/>
          </a:bodyPr>
          <a:lstStyle/>
          <a:p>
            <a:r>
              <a:rPr lang="nb-NO" b="1" dirty="0" smtClean="0"/>
              <a:t>Big data + algoritmer</a:t>
            </a:r>
            <a:endParaRPr lang="nb-NO" dirty="0"/>
          </a:p>
          <a:p>
            <a:r>
              <a:rPr lang="nb-NO" b="1" dirty="0" smtClean="0"/>
              <a:t>DU</a:t>
            </a:r>
            <a:r>
              <a:rPr lang="nb-NO" dirty="0" smtClean="0"/>
              <a:t> = små </a:t>
            </a:r>
            <a:r>
              <a:rPr lang="nb-NO" dirty="0"/>
              <a:t>biter over </a:t>
            </a:r>
            <a:r>
              <a:rPr lang="nb-NO" dirty="0" smtClean="0"/>
              <a:t>tid. Hvem følger du, hva liker du? Når og hvor er du? Mønstre? Livsstil? Vennekrets? Jobb? Familie?</a:t>
            </a:r>
          </a:p>
          <a:p>
            <a:r>
              <a:rPr lang="nb-NO" b="1" dirty="0" err="1" smtClean="0"/>
              <a:t>Facebook</a:t>
            </a:r>
            <a:r>
              <a:rPr lang="nb-NO" b="1" dirty="0" smtClean="0"/>
              <a:t> verdt 2850 milliarder</a:t>
            </a:r>
          </a:p>
          <a:p>
            <a:pPr marL="0" indent="0" algn="ctr">
              <a:buNone/>
            </a:pPr>
            <a:r>
              <a:rPr lang="nb-NO" sz="3600" b="1" dirty="0" smtClean="0"/>
              <a:t>SKREDDERSØM TIL </a:t>
            </a:r>
          </a:p>
          <a:p>
            <a:pPr marL="0" indent="0" algn="ctr">
              <a:buNone/>
            </a:pPr>
            <a:r>
              <a:rPr lang="nb-NO" sz="3600" b="1" dirty="0" smtClean="0"/>
              <a:t>SPARKJØP-PRIS</a:t>
            </a:r>
            <a:endParaRPr lang="nb-NO" b="1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Universitetet i Bergen</a:t>
            </a:r>
            <a:endParaRPr lang="nb-NO" dirty="0"/>
          </a:p>
        </p:txBody>
      </p:sp>
      <p:pic>
        <p:nvPicPr>
          <p:cNvPr id="8" name="Bilde 7" descr="Skjermutklipp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52842"/>
            <a:ext cx="3672408" cy="104296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2063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Ekstremt målrettet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Hva </a:t>
            </a:r>
            <a:r>
              <a:rPr lang="nb-NO" dirty="0"/>
              <a:t>folk deler på tidslinjen sin</a:t>
            </a:r>
          </a:p>
          <a:p>
            <a:r>
              <a:rPr lang="nb-NO" dirty="0" err="1" smtClean="0"/>
              <a:t>Appene</a:t>
            </a:r>
            <a:r>
              <a:rPr lang="nb-NO" dirty="0" smtClean="0"/>
              <a:t> </a:t>
            </a:r>
            <a:r>
              <a:rPr lang="nb-NO" dirty="0"/>
              <a:t>de bruker</a:t>
            </a:r>
          </a:p>
          <a:p>
            <a:r>
              <a:rPr lang="nb-NO" dirty="0" smtClean="0"/>
              <a:t>Annonser </a:t>
            </a:r>
            <a:r>
              <a:rPr lang="nb-NO" dirty="0"/>
              <a:t>de klikker på</a:t>
            </a:r>
          </a:p>
          <a:p>
            <a:r>
              <a:rPr lang="nb-NO" dirty="0" smtClean="0"/>
              <a:t>Sider </a:t>
            </a:r>
            <a:r>
              <a:rPr lang="nb-NO" dirty="0"/>
              <a:t>de engasjerer seg med</a:t>
            </a:r>
          </a:p>
          <a:p>
            <a:r>
              <a:rPr lang="nb-NO" dirty="0" smtClean="0"/>
              <a:t>Aktiviteter </a:t>
            </a:r>
            <a:r>
              <a:rPr lang="nb-NO" dirty="0"/>
              <a:t>folk deltar i på og utenfor </a:t>
            </a:r>
            <a:r>
              <a:rPr lang="nb-NO" dirty="0" err="1" smtClean="0"/>
              <a:t>Facebook</a:t>
            </a:r>
            <a:endParaRPr lang="nb-NO" dirty="0"/>
          </a:p>
          <a:p>
            <a:r>
              <a:rPr lang="nb-NO" dirty="0" smtClean="0"/>
              <a:t>Demografi: Alder</a:t>
            </a:r>
            <a:r>
              <a:rPr lang="nb-NO" dirty="0"/>
              <a:t>, </a:t>
            </a:r>
            <a:r>
              <a:rPr lang="nb-NO" dirty="0" smtClean="0"/>
              <a:t>kjønn, sted</a:t>
            </a:r>
            <a:endParaRPr lang="nb-NO" dirty="0"/>
          </a:p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83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Facebook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b-NO" dirty="0" smtClean="0"/>
              <a:t>Øker trafikken til våre sider</a:t>
            </a:r>
          </a:p>
          <a:p>
            <a:pPr fontAlgn="base"/>
            <a:r>
              <a:rPr lang="nb-NO" dirty="0"/>
              <a:t>Video </a:t>
            </a:r>
            <a:r>
              <a:rPr lang="nb-NO" dirty="0" smtClean="0"/>
              <a:t>gir flere </a:t>
            </a:r>
            <a:r>
              <a:rPr lang="nb-NO" dirty="0"/>
              <a:t>delinger enn tekst og </a:t>
            </a:r>
            <a:r>
              <a:rPr lang="nb-NO" dirty="0" smtClean="0"/>
              <a:t>bilde</a:t>
            </a:r>
            <a:endParaRPr lang="nb-NO" dirty="0"/>
          </a:p>
          <a:p>
            <a:pPr>
              <a:buFont typeface="Wingdings" panose="05000000000000000000" pitchFamily="2" charset="2"/>
              <a:buChar char="§"/>
            </a:pPr>
            <a:r>
              <a:rPr lang="nb-NO" dirty="0" smtClean="0"/>
              <a:t>Betalt video forsterker effekten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 smtClean="0"/>
              <a:t>Men: Kun </a:t>
            </a:r>
            <a:r>
              <a:rPr lang="nb-NO" dirty="0"/>
              <a:t>2 av 10 ser </a:t>
            </a:r>
            <a:r>
              <a:rPr lang="nb-NO" dirty="0" err="1"/>
              <a:t>Facebook</a:t>
            </a:r>
            <a:r>
              <a:rPr lang="nb-NO" dirty="0"/>
              <a:t>-video ferdig</a:t>
            </a:r>
            <a:r>
              <a:rPr lang="nb-NO" dirty="0" smtClean="0"/>
              <a:t>. 9 av 10 brukere ser uten lyd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14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Skaff oss en </a:t>
            </a:r>
            <a:r>
              <a:rPr lang="nb-NO" dirty="0" err="1" smtClean="0"/>
              <a:t>siv.ing.student</a:t>
            </a:r>
            <a:r>
              <a:rPr lang="nb-NO" dirty="0" smtClean="0"/>
              <a:t>, Face!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17-22 år</a:t>
            </a:r>
          </a:p>
          <a:p>
            <a:r>
              <a:rPr lang="nb-NO" dirty="0" smtClean="0"/>
              <a:t>Bor i </a:t>
            </a:r>
            <a:r>
              <a:rPr lang="nn-NO" dirty="0" smtClean="0"/>
              <a:t>Akershus, Hordaland, Oslo, Rogaland, Sogn </a:t>
            </a:r>
            <a:r>
              <a:rPr lang="nn-NO" dirty="0"/>
              <a:t>og </a:t>
            </a:r>
            <a:r>
              <a:rPr lang="nn-NO" dirty="0" smtClean="0"/>
              <a:t>Fjordane</a:t>
            </a:r>
          </a:p>
          <a:p>
            <a:r>
              <a:rPr lang="nn-NO" dirty="0" smtClean="0"/>
              <a:t>Maks rekkevidde: 240 000 personer</a:t>
            </a:r>
          </a:p>
          <a:p>
            <a:r>
              <a:rPr lang="nb-NO" dirty="0" smtClean="0"/>
              <a:t>Mål: Havne i </a:t>
            </a:r>
            <a:r>
              <a:rPr lang="nb-NO" dirty="0" err="1" smtClean="0"/>
              <a:t>feeden</a:t>
            </a:r>
            <a:r>
              <a:rPr lang="nb-NO" dirty="0" smtClean="0"/>
              <a:t> – trykk på lenken</a:t>
            </a:r>
          </a:p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75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Nordiske (87%).</a:t>
            </a:r>
          </a:p>
          <a:p>
            <a:r>
              <a:rPr lang="nb-NO" dirty="0" smtClean="0"/>
              <a:t>Kjem </a:t>
            </a:r>
            <a:r>
              <a:rPr lang="nb-NO" dirty="0" err="1" smtClean="0"/>
              <a:t>frå</a:t>
            </a:r>
            <a:r>
              <a:rPr lang="nb-NO" dirty="0" smtClean="0"/>
              <a:t> akademiske </a:t>
            </a:r>
            <a:r>
              <a:rPr lang="nb-NO" dirty="0" err="1" smtClean="0"/>
              <a:t>heimar</a:t>
            </a:r>
            <a:r>
              <a:rPr lang="nb-NO" dirty="0" smtClean="0"/>
              <a:t>.</a:t>
            </a:r>
          </a:p>
          <a:p>
            <a:r>
              <a:rPr lang="nb-NO" dirty="0" smtClean="0"/>
              <a:t>56% vil ta mastergrad.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 si </a:t>
            </a:r>
            <a:r>
              <a:rPr lang="nb-NO" dirty="0" err="1" smtClean="0"/>
              <a:t>undersøkjing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98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Skjermutklip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7494"/>
            <a:ext cx="4680520" cy="4624551"/>
          </a:xfrm>
          <a:prstGeom prst="rect">
            <a:avLst/>
          </a:prstGeom>
        </p:spPr>
      </p:pic>
      <p:pic>
        <p:nvPicPr>
          <p:cNvPr id="11" name="Bilde 10" descr="Skjermutklip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72366"/>
            <a:ext cx="7201274" cy="19442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Bilde 8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0438"/>
            <a:ext cx="5847052" cy="25922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0806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50 000 kr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920" y="1455950"/>
            <a:ext cx="5033278" cy="3564072"/>
          </a:xfrm>
        </p:spPr>
        <p:txBody>
          <a:bodyPr>
            <a:normAutofit/>
          </a:bodyPr>
          <a:lstStyle/>
          <a:p>
            <a:r>
              <a:rPr lang="nb-NO" dirty="0" smtClean="0"/>
              <a:t>970 000 ganger havnet UiB-programmene i </a:t>
            </a:r>
            <a:r>
              <a:rPr lang="nb-NO" dirty="0" err="1" smtClean="0"/>
              <a:t>feeden</a:t>
            </a:r>
            <a:r>
              <a:rPr lang="nb-NO" dirty="0" smtClean="0"/>
              <a:t> til målgruppen</a:t>
            </a:r>
          </a:p>
          <a:p>
            <a:r>
              <a:rPr lang="nb-NO" dirty="0" smtClean="0"/>
              <a:t>300 000 personer så minst en gang at vi har </a:t>
            </a:r>
            <a:r>
              <a:rPr lang="nb-NO" dirty="0" err="1" smtClean="0"/>
              <a:t>siv.ing</a:t>
            </a:r>
            <a:r>
              <a:rPr lang="nb-NO" dirty="0" smtClean="0"/>
              <a:t>-programmer</a:t>
            </a:r>
          </a:p>
          <a:p>
            <a:r>
              <a:rPr lang="nb-NO" dirty="0" smtClean="0"/>
              <a:t>5000 personer til våre sider og Samordna opptak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8" y="804231"/>
            <a:ext cx="2435255" cy="16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2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Skjermutklipp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774000"/>
            <a:ext cx="4428492" cy="4356619"/>
          </a:xfr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25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Søkere til </a:t>
            </a:r>
            <a:r>
              <a:rPr lang="nb-NO" dirty="0" err="1" smtClean="0"/>
              <a:t>siv.ing</a:t>
            </a:r>
            <a:r>
              <a:rPr lang="nb-NO" dirty="0" smtClean="0"/>
              <a:t>-programmene</a:t>
            </a:r>
            <a:endParaRPr lang="nb-NO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05040"/>
              </p:ext>
            </p:extLst>
          </p:nvPr>
        </p:nvGraphicFramePr>
        <p:xfrm>
          <a:off x="1313821" y="2139702"/>
          <a:ext cx="6567678" cy="1187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045">
                  <a:extLst>
                    <a:ext uri="{9D8B030D-6E8A-4147-A177-3AD203B41FA5}">
                      <a16:colId xmlns:a16="http://schemas.microsoft.com/office/drawing/2014/main" val="2767392602"/>
                    </a:ext>
                  </a:extLst>
                </a:gridCol>
                <a:gridCol w="1023534">
                  <a:extLst>
                    <a:ext uri="{9D8B030D-6E8A-4147-A177-3AD203B41FA5}">
                      <a16:colId xmlns:a16="http://schemas.microsoft.com/office/drawing/2014/main" val="3902528299"/>
                    </a:ext>
                  </a:extLst>
                </a:gridCol>
                <a:gridCol w="2674099">
                  <a:extLst>
                    <a:ext uri="{9D8B030D-6E8A-4147-A177-3AD203B41FA5}">
                      <a16:colId xmlns:a16="http://schemas.microsoft.com/office/drawing/2014/main" val="232650002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/>
                      <a:endParaRPr lang="nb-NO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dirty="0" smtClean="0"/>
                        <a:t>Søkere</a:t>
                      </a:r>
                      <a:endParaRPr lang="nb-NO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dirty="0" smtClean="0"/>
                        <a:t>Søkere pr. plass</a:t>
                      </a:r>
                      <a:endParaRPr lang="nb-NO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4474953"/>
                  </a:ext>
                </a:extLst>
              </a:tr>
              <a:tr h="281464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effectLst/>
                          <a:latin typeface="Arial" panose="020B0604020202020204" pitchFamily="34" charset="0"/>
                        </a:rPr>
                        <a:t>Energi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effectLst/>
                          <a:latin typeface="Arial" panose="020B0604020202020204" pitchFamily="34" charset="0"/>
                        </a:rPr>
                        <a:t>4,40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88258193"/>
                  </a:ext>
                </a:extLst>
              </a:tr>
              <a:tr h="281464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effectLst/>
                          <a:latin typeface="Arial" panose="020B0604020202020204" pitchFamily="34" charset="0"/>
                        </a:rPr>
                        <a:t>Havteknologi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effectLst/>
                          <a:latin typeface="Arial" panose="020B0604020202020204" pitchFamily="34" charset="0"/>
                        </a:rPr>
                        <a:t>2,33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52397539"/>
                  </a:ext>
                </a:extLst>
              </a:tr>
              <a:tr h="281464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effectLst/>
                          <a:latin typeface="Arial" panose="020B0604020202020204" pitchFamily="34" charset="0"/>
                        </a:rPr>
                        <a:t>Medisinsk teknologi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effectLst/>
                          <a:latin typeface="Arial" panose="020B0604020202020204" pitchFamily="34" charset="0"/>
                        </a:rPr>
                        <a:t>5,60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322460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Men det beste er…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022920" y="1455950"/>
            <a:ext cx="3837112" cy="2916000"/>
          </a:xfrm>
        </p:spPr>
        <p:txBody>
          <a:bodyPr/>
          <a:lstStyle/>
          <a:p>
            <a:r>
              <a:rPr lang="nb-NO" dirty="0" smtClean="0"/>
              <a:t>Redaksjonell omtale</a:t>
            </a:r>
          </a:p>
          <a:p>
            <a:endParaRPr lang="nb-NO" dirty="0"/>
          </a:p>
          <a:p>
            <a:r>
              <a:rPr lang="nb-NO" dirty="0" smtClean="0"/>
              <a:t>Foreldre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 descr="Skjermutklipp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04231"/>
            <a:ext cx="3185291" cy="14794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Bilde 5" descr="Skjermutklipp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45736"/>
            <a:ext cx="2808312" cy="24748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44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3099" y="1249527"/>
            <a:ext cx="4969122" cy="3328522"/>
          </a:xfrm>
        </p:spPr>
      </p:pic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Korleis</a:t>
            </a:r>
            <a:r>
              <a:rPr lang="nb-NO" dirty="0" smtClean="0"/>
              <a:t> finn </a:t>
            </a:r>
            <a:r>
              <a:rPr lang="nb-NO" dirty="0" err="1" smtClean="0"/>
              <a:t>dei</a:t>
            </a:r>
            <a:r>
              <a:rPr lang="nb-NO" dirty="0" smtClean="0"/>
              <a:t> info om oss?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118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err="1" smtClean="0"/>
              <a:t>Ikkje</a:t>
            </a:r>
            <a:r>
              <a:rPr lang="nb-NO" dirty="0" smtClean="0"/>
              <a:t> (</a:t>
            </a:r>
            <a:r>
              <a:rPr lang="nb-NO" dirty="0" err="1" smtClean="0"/>
              <a:t>berre</a:t>
            </a:r>
            <a:r>
              <a:rPr lang="nb-NO" dirty="0" smtClean="0"/>
              <a:t>) på utdanningsmesser.</a:t>
            </a:r>
          </a:p>
          <a:p>
            <a:endParaRPr lang="nb-NO" dirty="0"/>
          </a:p>
          <a:p>
            <a:r>
              <a:rPr lang="nb-NO" dirty="0" smtClean="0"/>
              <a:t>63 prosent var </a:t>
            </a:r>
            <a:r>
              <a:rPr lang="nb-NO" dirty="0" err="1" smtClean="0"/>
              <a:t>ikkje</a:t>
            </a:r>
            <a:r>
              <a:rPr lang="nb-NO" dirty="0" smtClean="0"/>
              <a:t> på messe før </a:t>
            </a:r>
            <a:r>
              <a:rPr lang="nb-NO" dirty="0" err="1" smtClean="0"/>
              <a:t>dei</a:t>
            </a:r>
            <a:r>
              <a:rPr lang="nb-NO" dirty="0" smtClean="0"/>
              <a:t> søkte.</a:t>
            </a:r>
          </a:p>
          <a:p>
            <a:r>
              <a:rPr lang="nb-NO" dirty="0" smtClean="0"/>
              <a:t>50 prosent seier messa </a:t>
            </a:r>
            <a:r>
              <a:rPr lang="nb-NO" dirty="0" err="1" smtClean="0"/>
              <a:t>ikkje</a:t>
            </a:r>
            <a:r>
              <a:rPr lang="nb-NO" dirty="0" smtClean="0"/>
              <a:t> var viktig for </a:t>
            </a:r>
            <a:r>
              <a:rPr lang="nb-NO" dirty="0" err="1" smtClean="0"/>
              <a:t>valet</a:t>
            </a:r>
            <a:r>
              <a:rPr lang="nb-NO" dirty="0" smtClean="0"/>
              <a:t>.</a:t>
            </a:r>
          </a:p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6 prosent seier det var viktig.</a:t>
            </a:r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204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Annonser og reklame	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10" name="Plassholder for innhold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20" y="1276617"/>
            <a:ext cx="6876256" cy="38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50 prosent av </a:t>
            </a:r>
            <a:r>
              <a:rPr lang="nb-NO" dirty="0" err="1" smtClean="0"/>
              <a:t>MatNat-studentane</a:t>
            </a:r>
            <a:r>
              <a:rPr lang="nb-NO" dirty="0" smtClean="0"/>
              <a:t> seier </a:t>
            </a:r>
            <a:r>
              <a:rPr lang="nb-NO" dirty="0" err="1" smtClean="0"/>
              <a:t>dei</a:t>
            </a:r>
            <a:r>
              <a:rPr lang="nb-NO" dirty="0" smtClean="0"/>
              <a:t> IKKJE har sett reklame for studier ved UiB.</a:t>
            </a:r>
          </a:p>
          <a:p>
            <a:r>
              <a:rPr lang="nb-NO" dirty="0" smtClean="0"/>
              <a:t>38 prosent har sett, 12 prosent veit </a:t>
            </a:r>
            <a:r>
              <a:rPr lang="nb-NO" dirty="0" err="1" smtClean="0"/>
              <a:t>ikkje</a:t>
            </a:r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b="1" dirty="0" smtClean="0"/>
              <a:t>59 prosent har lagt merke til </a:t>
            </a:r>
            <a:r>
              <a:rPr lang="nb-NO" b="1" dirty="0" err="1" smtClean="0"/>
              <a:t>annonseinnhald</a:t>
            </a:r>
            <a:r>
              <a:rPr lang="nb-NO" b="1" dirty="0" smtClean="0"/>
              <a:t> på </a:t>
            </a:r>
            <a:r>
              <a:rPr lang="nb-NO" b="1" dirty="0" err="1" smtClean="0"/>
              <a:t>Facebook</a:t>
            </a:r>
            <a:r>
              <a:rPr lang="nb-NO" b="1" dirty="0" smtClean="0"/>
              <a:t>.</a:t>
            </a:r>
            <a:endParaRPr lang="nb-NO" b="1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7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9 av 10 finn info på nett.</a:t>
            </a:r>
          </a:p>
          <a:p>
            <a:r>
              <a:rPr lang="nb-NO" dirty="0" smtClean="0"/>
              <a:t>2 av 8 gjennom dialog med tilsette</a:t>
            </a:r>
          </a:p>
          <a:p>
            <a:r>
              <a:rPr lang="nb-NO" dirty="0" smtClean="0"/>
              <a:t>2 av 8 gjennom dialog med </a:t>
            </a:r>
            <a:r>
              <a:rPr lang="nb-NO" dirty="0" err="1" smtClean="0"/>
              <a:t>tidlegare</a:t>
            </a:r>
            <a:r>
              <a:rPr lang="nb-NO" dirty="0" smtClean="0"/>
              <a:t> </a:t>
            </a:r>
            <a:r>
              <a:rPr lang="nb-NO" dirty="0" err="1" smtClean="0"/>
              <a:t>studentar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I følgje </a:t>
            </a:r>
            <a:r>
              <a:rPr lang="nb-NO" dirty="0" err="1" smtClean="0"/>
              <a:t>studentane</a:t>
            </a:r>
            <a:r>
              <a:rPr lang="nb-NO" dirty="0" smtClean="0"/>
              <a:t> er det lett å finne infoen </a:t>
            </a:r>
            <a:r>
              <a:rPr lang="nb-NO" dirty="0" err="1" smtClean="0"/>
              <a:t>dei</a:t>
            </a:r>
            <a:r>
              <a:rPr lang="nb-NO" dirty="0" smtClean="0"/>
              <a:t> treng på </a:t>
            </a:r>
            <a:r>
              <a:rPr lang="nb-NO" dirty="0" err="1" smtClean="0"/>
              <a:t>uib.no</a:t>
            </a:r>
            <a:r>
              <a:rPr lang="nb-NO" dirty="0" smtClean="0"/>
              <a:t>.</a:t>
            </a:r>
          </a:p>
          <a:p>
            <a:r>
              <a:rPr lang="nb-NO" dirty="0" smtClean="0"/>
              <a:t>Men ”Noen </a:t>
            </a:r>
            <a:r>
              <a:rPr lang="nb-NO" dirty="0"/>
              <a:t>lenker var </a:t>
            </a:r>
            <a:r>
              <a:rPr lang="nb-NO" dirty="0" smtClean="0"/>
              <a:t>gamle </a:t>
            </a:r>
            <a:r>
              <a:rPr lang="nb-NO" dirty="0"/>
              <a:t>og noe var ikke aktive i det hele </a:t>
            </a:r>
            <a:r>
              <a:rPr lang="nb-NO" dirty="0" smtClean="0"/>
              <a:t>tatt.”</a:t>
            </a:r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Slik finn </a:t>
            </a:r>
            <a:r>
              <a:rPr lang="nb-NO" dirty="0" err="1" smtClean="0"/>
              <a:t>dei</a:t>
            </a:r>
            <a:r>
              <a:rPr lang="nb-NO" dirty="0" smtClean="0"/>
              <a:t> info om UiB	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88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Kvifor</a:t>
            </a:r>
            <a:r>
              <a:rPr lang="nb-NO" dirty="0" smtClean="0"/>
              <a:t> UiB?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Side </a:t>
            </a:r>
            <a:fld id="{06C54713-27B5-4268-B680-29C9FB350413}" type="slidenum">
              <a:rPr lang="nb-NO" smtClean="0"/>
              <a:pPr/>
              <a:t>9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18" y="1260427"/>
            <a:ext cx="4662151" cy="31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iB_norsk_rød-gen">
  <a:themeElements>
    <a:clrScheme name="UiB fargepalett">
      <a:dk1>
        <a:sysClr val="windowText" lastClr="000000"/>
      </a:dk1>
      <a:lt1>
        <a:srgbClr val="FFFFFF"/>
      </a:lt1>
      <a:dk2>
        <a:srgbClr val="716657"/>
      </a:dk2>
      <a:lt2>
        <a:srgbClr val="F5F5F5"/>
      </a:lt2>
      <a:accent1>
        <a:srgbClr val="DB3F3D"/>
      </a:accent1>
      <a:accent2>
        <a:srgbClr val="4EA0B7"/>
      </a:accent2>
      <a:accent3>
        <a:srgbClr val="789A5B"/>
      </a:accent3>
      <a:accent4>
        <a:srgbClr val="CDAB3F"/>
      </a:accent4>
      <a:accent5>
        <a:srgbClr val="705686"/>
      </a:accent5>
      <a:accent6>
        <a:srgbClr val="847268"/>
      </a:accent6>
      <a:hlink>
        <a:srgbClr val="4EA0B7"/>
      </a:hlink>
      <a:folHlink>
        <a:srgbClr val="004C70"/>
      </a:folHlink>
    </a:clrScheme>
    <a:fontScheme name="UiB Maler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UiB_norsk_rød-gen.potx</Template>
  <TotalTime>5366</TotalTime>
  <Words>802</Words>
  <Application>Microsoft Office PowerPoint</Application>
  <PresentationFormat>Skjermfremvisning (16:9)</PresentationFormat>
  <Paragraphs>168</Paragraphs>
  <Slides>34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40" baseType="lpstr">
      <vt:lpstr>Arial</vt:lpstr>
      <vt:lpstr>Calibri</vt:lpstr>
      <vt:lpstr>Myriad Pro</vt:lpstr>
      <vt:lpstr>Times New Roman</vt:lpstr>
      <vt:lpstr>Wingdings</vt:lpstr>
      <vt:lpstr>UiB_norsk_rød-gen</vt:lpstr>
      <vt:lpstr>Kommunikasjon og rekruttering</vt:lpstr>
      <vt:lpstr>Hva vet vi om studentene våre? Jens H. Ådnanes</vt:lpstr>
      <vt:lpstr>SA si undersøkjing</vt:lpstr>
      <vt:lpstr>Korleis finn dei info om oss?</vt:lpstr>
      <vt:lpstr>PowerPoint-presentasjon</vt:lpstr>
      <vt:lpstr>Annonser og reklame </vt:lpstr>
      <vt:lpstr>PowerPoint-presentasjon</vt:lpstr>
      <vt:lpstr>Slik finn dei info om UiB </vt:lpstr>
      <vt:lpstr>Kvifor UiB?</vt:lpstr>
      <vt:lpstr>Dei tre viktigaste grunnane</vt:lpstr>
      <vt:lpstr>Dei som IKKJE søkte UiB?</vt:lpstr>
      <vt:lpstr>Hvordan når vi potensielle studenter? Asbjørn Leirvåg</vt:lpstr>
      <vt:lpstr>Bondestudenten Daniel Braut 1883</vt:lpstr>
      <vt:lpstr>Valgfriheten er total</vt:lpstr>
      <vt:lpstr>Store ting i bevegelse</vt:lpstr>
      <vt:lpstr>MatNat vs </vt:lpstr>
      <vt:lpstr>Slik møter de oss i 2017</vt:lpstr>
      <vt:lpstr>Får jeg jobb? Er jeg flink nok?</vt:lpstr>
      <vt:lpstr>Noen trenger deg</vt:lpstr>
      <vt:lpstr>Hvor finner vi studentene?</vt:lpstr>
      <vt:lpstr>Stasi ser deg</vt:lpstr>
      <vt:lpstr>25. oktober 2007</vt:lpstr>
      <vt:lpstr>PowerPoint-presentasjon</vt:lpstr>
      <vt:lpstr>PowerPoint-presentasjon</vt:lpstr>
      <vt:lpstr>PowerPoint-presentasjon</vt:lpstr>
      <vt:lpstr>Suckerberg ser deg</vt:lpstr>
      <vt:lpstr>Ekstremt målrettet</vt:lpstr>
      <vt:lpstr>Facebook </vt:lpstr>
      <vt:lpstr>Skaff oss en siv.ing.student, Face!</vt:lpstr>
      <vt:lpstr>PowerPoint-presentasjon</vt:lpstr>
      <vt:lpstr>50 000 kr</vt:lpstr>
      <vt:lpstr>PowerPoint-presentasjon</vt:lpstr>
      <vt:lpstr>Søkere til siv.ing-programmene</vt:lpstr>
      <vt:lpstr>Men det beste er…</vt:lpstr>
    </vt:vector>
  </TitlesOfParts>
  <Manager/>
  <Company>UiB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Helge Grønhaug</dc:creator>
  <cp:keywords/>
  <dc:description/>
  <cp:lastModifiedBy>Trine Steensæth</cp:lastModifiedBy>
  <cp:revision>463</cp:revision>
  <dcterms:created xsi:type="dcterms:W3CDTF">2015-10-30T09:38:42Z</dcterms:created>
  <dcterms:modified xsi:type="dcterms:W3CDTF">2017-10-26T09:24:04Z</dcterms:modified>
  <cp:category/>
</cp:coreProperties>
</file>