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notesSlides/notesSlide9.xml" ContentType="application/vnd.openxmlformats-officedocument.presentationml.notesSl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sldIdLst>
    <p:sldId id="385" r:id="rId2"/>
    <p:sldId id="424" r:id="rId3"/>
    <p:sldId id="425" r:id="rId4"/>
    <p:sldId id="443" r:id="rId5"/>
    <p:sldId id="423" r:id="rId6"/>
    <p:sldId id="458" r:id="rId7"/>
    <p:sldId id="457" r:id="rId8"/>
    <p:sldId id="428" r:id="rId9"/>
    <p:sldId id="434" r:id="rId10"/>
    <p:sldId id="431" r:id="rId11"/>
    <p:sldId id="430" r:id="rId12"/>
    <p:sldId id="451" r:id="rId13"/>
    <p:sldId id="429" r:id="rId14"/>
    <p:sldId id="460" r:id="rId15"/>
    <p:sldId id="461" r:id="rId16"/>
    <p:sldId id="436" r:id="rId17"/>
    <p:sldId id="450" r:id="rId18"/>
    <p:sldId id="426" r:id="rId19"/>
    <p:sldId id="432" r:id="rId20"/>
    <p:sldId id="433" r:id="rId21"/>
    <p:sldId id="459" r:id="rId22"/>
    <p:sldId id="453" r:id="rId23"/>
    <p:sldId id="440" r:id="rId24"/>
    <p:sldId id="447" r:id="rId25"/>
    <p:sldId id="446" r:id="rId26"/>
    <p:sldId id="445" r:id="rId27"/>
    <p:sldId id="448" r:id="rId28"/>
    <p:sldId id="449" r:id="rId29"/>
    <p:sldId id="438" r:id="rId30"/>
  </p:sldIdLst>
  <p:sldSz cx="9144000" cy="6858000" type="screen4x3"/>
  <p:notesSz cx="6662738" cy="9832975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7">
          <p15:clr>
            <a:srgbClr val="A4A3A4"/>
          </p15:clr>
        </p15:guide>
        <p15:guide id="2" pos="209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3" autoAdjust="0"/>
    <p:restoredTop sz="94660" autoAdjust="0"/>
  </p:normalViewPr>
  <p:slideViewPr>
    <p:cSldViewPr>
      <p:cViewPr varScale="1">
        <p:scale>
          <a:sx n="90" d="100"/>
          <a:sy n="90" d="100"/>
        </p:scale>
        <p:origin x="102" y="24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866" y="-102"/>
      </p:cViewPr>
      <p:guideLst>
        <p:guide orient="horz" pos="3097"/>
        <p:guide pos="20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15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klient.uib.no\FELLES\ADM\MNFA\studie\STUDENT\planer\16\Sp&#248;rreunders&#248;kelse%20ved%20starten%2016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Kjønn!$A$3</c:f>
              <c:strCache>
                <c:ptCount val="1"/>
                <c:pt idx="0">
                  <c:v>Datavitenskap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Kjønn!$C$3:$D$3</c:f>
              <c:numCache>
                <c:formatCode>General</c:formatCode>
                <c:ptCount val="2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E0-402A-9457-714F2E08C5FD}"/>
            </c:ext>
          </c:extLst>
        </c:ser>
        <c:ser>
          <c:idx val="1"/>
          <c:order val="1"/>
          <c:tx>
            <c:strRef>
              <c:f>Kjønn!$A$4</c:f>
              <c:strCache>
                <c:ptCount val="1"/>
                <c:pt idx="0">
                  <c:v>Datateknologi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Kjønn!$C$4:$D$4</c:f>
              <c:numCache>
                <c:formatCode>General</c:formatCode>
                <c:ptCount val="2"/>
                <c:pt idx="0">
                  <c:v>50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E0-402A-9457-714F2E08C5FD}"/>
            </c:ext>
          </c:extLst>
        </c:ser>
        <c:ser>
          <c:idx val="2"/>
          <c:order val="2"/>
          <c:tx>
            <c:strRef>
              <c:f>Kjønn!$A$5</c:f>
              <c:strCache>
                <c:ptCount val="1"/>
                <c:pt idx="0">
                  <c:v>IMØ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Kjønn!$C$5:$D$5</c:f>
              <c:numCache>
                <c:formatCode>General</c:formatCode>
                <c:ptCount val="2"/>
                <c:pt idx="0">
                  <c:v>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E0-402A-9457-714F2E08C5FD}"/>
            </c:ext>
          </c:extLst>
        </c:ser>
        <c:ser>
          <c:idx val="3"/>
          <c:order val="3"/>
          <c:tx>
            <c:strRef>
              <c:f>Kjønn!$A$6</c:f>
              <c:strCache>
                <c:ptCount val="1"/>
                <c:pt idx="0">
                  <c:v>Datasikkerhet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Kjønn!$C$6:$D$6</c:f>
              <c:numCache>
                <c:formatCode>General</c:formatCode>
                <c:ptCount val="2"/>
                <c:pt idx="0">
                  <c:v>26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E0-402A-9457-714F2E08C5FD}"/>
            </c:ext>
          </c:extLst>
        </c:ser>
        <c:ser>
          <c:idx val="4"/>
          <c:order val="4"/>
          <c:tx>
            <c:strRef>
              <c:f>Kjønn!$A$7</c:f>
              <c:strCache>
                <c:ptCount val="1"/>
                <c:pt idx="0">
                  <c:v>Statistikk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Kjønn!$C$7:$D$7</c:f>
              <c:numCache>
                <c:formatCode>General</c:formatCode>
                <c:ptCount val="2"/>
                <c:pt idx="0">
                  <c:v>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E0-402A-9457-714F2E08C5FD}"/>
            </c:ext>
          </c:extLst>
        </c:ser>
        <c:ser>
          <c:idx val="5"/>
          <c:order val="5"/>
          <c:tx>
            <c:strRef>
              <c:f>Kjønn!$A$8</c:f>
              <c:strCache>
                <c:ptCount val="1"/>
                <c:pt idx="0">
                  <c:v>Matematikk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Kjønn!$C$8:$D$8</c:f>
              <c:numCache>
                <c:formatCode>General</c:formatCode>
                <c:ptCount val="2"/>
                <c:pt idx="0">
                  <c:v>11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E0-402A-9457-714F2E08C5FD}"/>
            </c:ext>
          </c:extLst>
        </c:ser>
        <c:ser>
          <c:idx val="6"/>
          <c:order val="6"/>
          <c:tx>
            <c:strRef>
              <c:f>Kjønn!$A$9</c:f>
              <c:strCache>
                <c:ptCount val="1"/>
                <c:pt idx="0">
                  <c:v>Fysikk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Kjønn!$C$9:$D$9</c:f>
              <c:numCache>
                <c:formatCode>General</c:formatCode>
                <c:ptCount val="2"/>
                <c:pt idx="0">
                  <c:v>40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E0-402A-9457-714F2E08C5FD}"/>
            </c:ext>
          </c:extLst>
        </c:ser>
        <c:ser>
          <c:idx val="7"/>
          <c:order val="7"/>
          <c:tx>
            <c:strRef>
              <c:f>Kjønn!$A$10</c:f>
              <c:strCache>
                <c:ptCount val="1"/>
                <c:pt idx="0">
                  <c:v>Mat -Indtek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Kjønn!$C$10:$D$10</c:f>
              <c:numCache>
                <c:formatCode>General</c:formatCode>
                <c:ptCount val="2"/>
                <c:pt idx="0">
                  <c:v>9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E0-402A-9457-714F2E08C5FD}"/>
            </c:ext>
          </c:extLst>
        </c:ser>
        <c:ser>
          <c:idx val="8"/>
          <c:order val="8"/>
          <c:tx>
            <c:strRef>
              <c:f>Kjønn!$A$11</c:f>
              <c:strCache>
                <c:ptCount val="1"/>
                <c:pt idx="0">
                  <c:v>Aktuar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Kjønn!$C$11:$D$11</c:f>
              <c:numCache>
                <c:formatCode>General</c:formatCode>
                <c:ptCount val="2"/>
                <c:pt idx="0">
                  <c:v>6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E0-402A-9457-714F2E08C5FD}"/>
            </c:ext>
          </c:extLst>
        </c:ser>
        <c:ser>
          <c:idx val="9"/>
          <c:order val="9"/>
          <c:tx>
            <c:strRef>
              <c:f>Kjønn!$A$12</c:f>
              <c:strCache>
                <c:ptCount val="1"/>
                <c:pt idx="0">
                  <c:v>Nanoteknologi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Kjønn!$C$12:$D$12</c:f>
              <c:numCache>
                <c:formatCode>General</c:formatCode>
                <c:ptCount val="2"/>
                <c:pt idx="0">
                  <c:v>17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2E0-402A-9457-714F2E08C5FD}"/>
            </c:ext>
          </c:extLst>
        </c:ser>
        <c:ser>
          <c:idx val="10"/>
          <c:order val="10"/>
          <c:tx>
            <c:strRef>
              <c:f>Kjønn!$A$13</c:f>
              <c:strCache>
                <c:ptCount val="1"/>
                <c:pt idx="0">
                  <c:v>Fiskehelse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Kjønn!$C$13:$D$13</c:f>
              <c:numCache>
                <c:formatCode>General</c:formatCode>
                <c:ptCount val="2"/>
                <c:pt idx="0">
                  <c:v>10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E0-402A-9457-714F2E08C5FD}"/>
            </c:ext>
          </c:extLst>
        </c:ser>
        <c:ser>
          <c:idx val="11"/>
          <c:order val="11"/>
          <c:tx>
            <c:strRef>
              <c:f>Kjønn!$A$14</c:f>
              <c:strCache>
                <c:ptCount val="1"/>
                <c:pt idx="0">
                  <c:v>Geologi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Kjønn!$C$14:$D$14</c:f>
              <c:numCache>
                <c:formatCode>General</c:formatCode>
                <c:ptCount val="2"/>
                <c:pt idx="0">
                  <c:v>28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2E0-402A-9457-714F2E08C5FD}"/>
            </c:ext>
          </c:extLst>
        </c:ser>
        <c:ser>
          <c:idx val="12"/>
          <c:order val="12"/>
          <c:tx>
            <c:strRef>
              <c:f>Kjønn!$A$15</c:f>
              <c:strCache>
                <c:ptCount val="1"/>
                <c:pt idx="0">
                  <c:v>Årsstudium 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Kjønn!$C$15:$D$15</c:f>
              <c:numCache>
                <c:formatCode>General</c:formatCode>
                <c:ptCount val="2"/>
                <c:pt idx="0">
                  <c:v>33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2E0-402A-9457-714F2E08C5FD}"/>
            </c:ext>
          </c:extLst>
        </c:ser>
        <c:ser>
          <c:idx val="13"/>
          <c:order val="13"/>
          <c:tx>
            <c:strRef>
              <c:f>Kjønn!$A$16</c:f>
              <c:strCache>
                <c:ptCount val="1"/>
                <c:pt idx="0">
                  <c:v>Metos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Kjønn!$C$16:$D$16</c:f>
              <c:numCache>
                <c:formatCode>General</c:formatCode>
                <c:ptCount val="2"/>
                <c:pt idx="0">
                  <c:v>8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2E0-402A-9457-714F2E08C5FD}"/>
            </c:ext>
          </c:extLst>
        </c:ser>
        <c:ser>
          <c:idx val="14"/>
          <c:order val="14"/>
          <c:tx>
            <c:strRef>
              <c:f>Kjønn!$A$17</c:f>
              <c:strCache>
                <c:ptCount val="1"/>
                <c:pt idx="0">
                  <c:v>Kjemi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Kjønn!$C$17:$D$17</c:f>
              <c:numCache>
                <c:formatCode>General</c:formatCode>
                <c:ptCount val="2"/>
                <c:pt idx="0">
                  <c:v>22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2E0-402A-9457-714F2E08C5FD}"/>
            </c:ext>
          </c:extLst>
        </c:ser>
        <c:ser>
          <c:idx val="15"/>
          <c:order val="15"/>
          <c:tx>
            <c:strRef>
              <c:f>Kjønn!$A$18</c:f>
              <c:strCache>
                <c:ptCount val="1"/>
                <c:pt idx="0">
                  <c:v>Biologi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Kjønn!$C$18:$D$18</c:f>
              <c:numCache>
                <c:formatCode>General</c:formatCode>
                <c:ptCount val="2"/>
                <c:pt idx="0">
                  <c:v>44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2E0-402A-9457-714F2E08C5FD}"/>
            </c:ext>
          </c:extLst>
        </c:ser>
        <c:ser>
          <c:idx val="16"/>
          <c:order val="16"/>
          <c:tx>
            <c:strRef>
              <c:f>Kjønn!$A$19</c:f>
              <c:strCache>
                <c:ptCount val="1"/>
                <c:pt idx="0">
                  <c:v>Ptek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Kjønn!$C$19:$D$19</c:f>
              <c:numCache>
                <c:formatCode>General</c:formatCode>
                <c:ptCount val="2"/>
                <c:pt idx="0">
                  <c:v>6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2E0-402A-9457-714F2E08C5FD}"/>
            </c:ext>
          </c:extLst>
        </c:ser>
        <c:ser>
          <c:idx val="17"/>
          <c:order val="17"/>
          <c:tx>
            <c:strRef>
              <c:f>Kjønn!$A$20</c:f>
              <c:strCache>
                <c:ptCount val="1"/>
                <c:pt idx="0">
                  <c:v>Lektor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Kjønn!$C$20:$D$20</c:f>
              <c:numCache>
                <c:formatCode>General</c:formatCode>
                <c:ptCount val="2"/>
                <c:pt idx="0">
                  <c:v>20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2E0-402A-9457-714F2E08C5FD}"/>
            </c:ext>
          </c:extLst>
        </c:ser>
        <c:ser>
          <c:idx val="18"/>
          <c:order val="18"/>
          <c:tx>
            <c:strRef>
              <c:f>Kjønn!$A$21</c:f>
              <c:strCache>
                <c:ptCount val="1"/>
                <c:pt idx="0">
                  <c:v>Mire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Kjønn!$C$21:$D$21</c:f>
              <c:numCache>
                <c:formatCode>General</c:formatCode>
                <c:ptCount val="2"/>
                <c:pt idx="0">
                  <c:v>12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2E0-402A-9457-714F2E08C5FD}"/>
            </c:ext>
          </c:extLst>
        </c:ser>
        <c:ser>
          <c:idx val="19"/>
          <c:order val="19"/>
          <c:tx>
            <c:strRef>
              <c:f>Kjønn!$A$22</c:f>
              <c:strCache>
                <c:ptCount val="1"/>
                <c:pt idx="0">
                  <c:v>Havbruk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Kjønn!$C$22:$D$22</c:f>
              <c:numCache>
                <c:formatCode>General</c:formatCode>
                <c:ptCount val="2"/>
                <c:pt idx="0">
                  <c:v>8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2E0-402A-9457-714F2E08C5FD}"/>
            </c:ext>
          </c:extLst>
        </c:ser>
        <c:ser>
          <c:idx val="20"/>
          <c:order val="20"/>
          <c:tx>
            <c:strRef>
              <c:f>Kjønn!$A$23</c:f>
              <c:strCache>
                <c:ptCount val="1"/>
                <c:pt idx="0">
                  <c:v>Bioinformatikk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Kjønn!$C$23:$D$23</c:f>
              <c:numCache>
                <c:formatCode>General</c:formatCode>
                <c:ptCount val="2"/>
                <c:pt idx="0">
                  <c:v>3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2E0-402A-9457-714F2E08C5FD}"/>
            </c:ext>
          </c:extLst>
        </c:ser>
        <c:ser>
          <c:idx val="21"/>
          <c:order val="21"/>
          <c:tx>
            <c:strRef>
              <c:f>Kjønn!$A$24</c:f>
              <c:strCache>
                <c:ptCount val="1"/>
                <c:pt idx="0">
                  <c:v>Molekylærbiologi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Kjønn!$C$24:$D$24</c:f>
              <c:numCache>
                <c:formatCode>General</c:formatCode>
                <c:ptCount val="2"/>
                <c:pt idx="0">
                  <c:v>9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2E0-402A-9457-714F2E08C5FD}"/>
            </c:ext>
          </c:extLst>
        </c:ser>
        <c:ser>
          <c:idx val="22"/>
          <c:order val="22"/>
          <c:tx>
            <c:strRef>
              <c:f>Kjønn!$A$25</c:f>
              <c:strCache>
                <c:ptCount val="1"/>
                <c:pt idx="0">
                  <c:v>Geofysikk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Kjønn!$C$2:$D$2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Kjønn!$C$25:$D$25</c:f>
              <c:numCache>
                <c:formatCode>General</c:formatCode>
                <c:ptCount val="2"/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2E0-402A-9457-714F2E08C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4902912"/>
        <c:axId val="484902584"/>
      </c:barChart>
      <c:catAx>
        <c:axId val="48490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84902584"/>
        <c:crosses val="autoZero"/>
        <c:auto val="1"/>
        <c:lblAlgn val="ctr"/>
        <c:lblOffset val="100"/>
        <c:noMultiLvlLbl val="0"/>
      </c:catAx>
      <c:valAx>
        <c:axId val="484902584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8490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318464615042779E-2"/>
          <c:y val="0.17075254686532382"/>
          <c:w val="0.83619875569381175"/>
          <c:h val="0.82322721904060936"/>
        </c:manualLayout>
      </c:layout>
      <c:pie3DChart>
        <c:varyColors val="1"/>
        <c:ser>
          <c:idx val="0"/>
          <c:order val="0"/>
          <c:tx>
            <c:strRef>
              <c:f>Sikker!$A$30</c:f>
              <c:strCache>
                <c:ptCount val="1"/>
                <c:pt idx="0">
                  <c:v>Totalsum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Sikker!$B$5:$F$5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Sikker!$B$30:$F$30</c:f>
              <c:numCache>
                <c:formatCode>General</c:formatCode>
                <c:ptCount val="5"/>
                <c:pt idx="0">
                  <c:v>132</c:v>
                </c:pt>
                <c:pt idx="1">
                  <c:v>318</c:v>
                </c:pt>
                <c:pt idx="2">
                  <c:v>132</c:v>
                </c:pt>
                <c:pt idx="3">
                  <c:v>52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F7-4056-9155-4151D99651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873385012919897E-2"/>
          <c:y val="6.584361364079834E-2"/>
          <c:w val="0.95452196382428944"/>
          <c:h val="0.93415638635920162"/>
        </c:manualLayout>
      </c:layout>
      <c:pie3DChart>
        <c:varyColors val="1"/>
        <c:ser>
          <c:idx val="1"/>
          <c:order val="1"/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745-4148-9808-A4A90CBBD88D}"/>
              </c:ext>
            </c:extLst>
          </c:dPt>
          <c:dPt>
            <c:idx val="1"/>
            <c:bubble3D val="0"/>
            <c:explosion val="18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745-4148-9808-A4A90CBBD8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745-4148-9808-A4A90CBBD8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745-4148-9808-A4A90CBBD8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C745-4148-9808-A4A90CBBD88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ulike!$B$57:$F$57</c:f>
              <c:numCache>
                <c:formatCode>General</c:formatCode>
                <c:ptCount val="5"/>
                <c:pt idx="0">
                  <c:v>133</c:v>
                </c:pt>
                <c:pt idx="1">
                  <c:v>303</c:v>
                </c:pt>
                <c:pt idx="2">
                  <c:v>128</c:v>
                </c:pt>
                <c:pt idx="3">
                  <c:v>82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45-4148-9808-A4A90CBBD88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0C-C745-4148-9808-A4A90CBBD88D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0E-C745-4148-9808-A4A90CBBD88D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0-C745-4148-9808-A4A90CBBD88D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2-C745-4148-9808-A4A90CBBD88D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>
                      <a:outerShdw blurRad="254000" sx="102000" sy="102000" algn="ctr" rotWithShape="0">
                        <a:prstClr val="black">
                          <a:alpha val="20000"/>
                        </a:prstClr>
                      </a:outerShdw>
                    </a:effectLst>
                    <a:sp3d/>
                  </c:spPr>
                  <c:extLst>
                    <c:ext xmlns:c16="http://schemas.microsoft.com/office/drawing/2014/chart" uri="{C3380CC4-5D6E-409C-BE32-E72D297353CC}">
                      <c16:uniqueId val="{00000014-C745-4148-9808-A4A90CBBD88D}"/>
                    </c:ext>
                  </c:extLst>
                </c:dPt>
                <c:dLbls>
                  <c:spPr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b-NO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dk1">
                            <a:lumMod val="50000"/>
                            <a:lumOff val="50000"/>
                          </a:schemeClr>
                        </a:solidFill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ulike!$B$32:$F$32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5-C745-4148-9808-A4A90CBBD88D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409125070819891"/>
          <c:y val="4.1423948220064725E-2"/>
          <c:w val="0.80247759778926309"/>
          <c:h val="0.9114607955558953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ulike!$B$32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ulike!$A$33:$A$55</c:f>
              <c:strCache>
                <c:ptCount val="23"/>
                <c:pt idx="0">
                  <c:v>Ptek</c:v>
                </c:pt>
                <c:pt idx="1">
                  <c:v>Matematikk</c:v>
                </c:pt>
                <c:pt idx="2">
                  <c:v>Aktuar</c:v>
                </c:pt>
                <c:pt idx="3">
                  <c:v>Biologi</c:v>
                </c:pt>
                <c:pt idx="4">
                  <c:v>IMØ</c:v>
                </c:pt>
                <c:pt idx="5">
                  <c:v>Nanoteknologi</c:v>
                </c:pt>
                <c:pt idx="6">
                  <c:v>Metos</c:v>
                </c:pt>
                <c:pt idx="7">
                  <c:v>Mire</c:v>
                </c:pt>
                <c:pt idx="8">
                  <c:v>Kjemi</c:v>
                </c:pt>
                <c:pt idx="9">
                  <c:v>Geofysikk</c:v>
                </c:pt>
                <c:pt idx="10">
                  <c:v>Molekylærbiologi</c:v>
                </c:pt>
                <c:pt idx="11">
                  <c:v>Bioinformatikk</c:v>
                </c:pt>
                <c:pt idx="12">
                  <c:v>Geologi</c:v>
                </c:pt>
                <c:pt idx="13">
                  <c:v>Datateknologi</c:v>
                </c:pt>
                <c:pt idx="14">
                  <c:v>Mat -Indtek</c:v>
                </c:pt>
                <c:pt idx="15">
                  <c:v>Årsstudium </c:v>
                </c:pt>
                <c:pt idx="16">
                  <c:v>Lektor</c:v>
                </c:pt>
                <c:pt idx="17">
                  <c:v>Fysikk</c:v>
                </c:pt>
                <c:pt idx="18">
                  <c:v>Fiskehelse</c:v>
                </c:pt>
                <c:pt idx="19">
                  <c:v>Datasikkerhet</c:v>
                </c:pt>
                <c:pt idx="20">
                  <c:v>Havbruk</c:v>
                </c:pt>
                <c:pt idx="21">
                  <c:v>Datavitenskap</c:v>
                </c:pt>
                <c:pt idx="22">
                  <c:v>Statistikk</c:v>
                </c:pt>
              </c:strCache>
            </c:strRef>
          </c:cat>
          <c:val>
            <c:numRef>
              <c:f>ulike!$B$33:$B$55</c:f>
              <c:numCache>
                <c:formatCode>General</c:formatCode>
                <c:ptCount val="23"/>
                <c:pt idx="1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5</c:v>
                </c:pt>
                <c:pt idx="6">
                  <c:v>2</c:v>
                </c:pt>
                <c:pt idx="7">
                  <c:v>2</c:v>
                </c:pt>
                <c:pt idx="8">
                  <c:v>10</c:v>
                </c:pt>
                <c:pt idx="10">
                  <c:v>4</c:v>
                </c:pt>
                <c:pt idx="11">
                  <c:v>11</c:v>
                </c:pt>
                <c:pt idx="12">
                  <c:v>8</c:v>
                </c:pt>
                <c:pt idx="13">
                  <c:v>14</c:v>
                </c:pt>
                <c:pt idx="14">
                  <c:v>3</c:v>
                </c:pt>
                <c:pt idx="15">
                  <c:v>16</c:v>
                </c:pt>
                <c:pt idx="16">
                  <c:v>13</c:v>
                </c:pt>
                <c:pt idx="17">
                  <c:v>16</c:v>
                </c:pt>
                <c:pt idx="18">
                  <c:v>7</c:v>
                </c:pt>
                <c:pt idx="19">
                  <c:v>9</c:v>
                </c:pt>
                <c:pt idx="20">
                  <c:v>4</c:v>
                </c:pt>
                <c:pt idx="21">
                  <c:v>1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F9-477C-BD3A-DA77C3370E27}"/>
            </c:ext>
          </c:extLst>
        </c:ser>
        <c:ser>
          <c:idx val="1"/>
          <c:order val="1"/>
          <c:tx>
            <c:strRef>
              <c:f>ulike!$C$32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ulike!$A$33:$A$55</c:f>
              <c:strCache>
                <c:ptCount val="23"/>
                <c:pt idx="0">
                  <c:v>Ptek</c:v>
                </c:pt>
                <c:pt idx="1">
                  <c:v>Matematikk</c:v>
                </c:pt>
                <c:pt idx="2">
                  <c:v>Aktuar</c:v>
                </c:pt>
                <c:pt idx="3">
                  <c:v>Biologi</c:v>
                </c:pt>
                <c:pt idx="4">
                  <c:v>IMØ</c:v>
                </c:pt>
                <c:pt idx="5">
                  <c:v>Nanoteknologi</c:v>
                </c:pt>
                <c:pt idx="6">
                  <c:v>Metos</c:v>
                </c:pt>
                <c:pt idx="7">
                  <c:v>Mire</c:v>
                </c:pt>
                <c:pt idx="8">
                  <c:v>Kjemi</c:v>
                </c:pt>
                <c:pt idx="9">
                  <c:v>Geofysikk</c:v>
                </c:pt>
                <c:pt idx="10">
                  <c:v>Molekylærbiologi</c:v>
                </c:pt>
                <c:pt idx="11">
                  <c:v>Bioinformatikk</c:v>
                </c:pt>
                <c:pt idx="12">
                  <c:v>Geologi</c:v>
                </c:pt>
                <c:pt idx="13">
                  <c:v>Datateknologi</c:v>
                </c:pt>
                <c:pt idx="14">
                  <c:v>Mat -Indtek</c:v>
                </c:pt>
                <c:pt idx="15">
                  <c:v>Årsstudium </c:v>
                </c:pt>
                <c:pt idx="16">
                  <c:v>Lektor</c:v>
                </c:pt>
                <c:pt idx="17">
                  <c:v>Fysikk</c:v>
                </c:pt>
                <c:pt idx="18">
                  <c:v>Fiskehelse</c:v>
                </c:pt>
                <c:pt idx="19">
                  <c:v>Datasikkerhet</c:v>
                </c:pt>
                <c:pt idx="20">
                  <c:v>Havbruk</c:v>
                </c:pt>
                <c:pt idx="21">
                  <c:v>Datavitenskap</c:v>
                </c:pt>
                <c:pt idx="22">
                  <c:v>Statistikk</c:v>
                </c:pt>
              </c:strCache>
            </c:strRef>
          </c:cat>
          <c:val>
            <c:numRef>
              <c:f>ulike!$C$33:$C$55</c:f>
              <c:numCache>
                <c:formatCode>General</c:formatCode>
                <c:ptCount val="23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3</c:v>
                </c:pt>
                <c:pt idx="5">
                  <c:v>8</c:v>
                </c:pt>
                <c:pt idx="6">
                  <c:v>6</c:v>
                </c:pt>
                <c:pt idx="7">
                  <c:v>13</c:v>
                </c:pt>
                <c:pt idx="8">
                  <c:v>15</c:v>
                </c:pt>
                <c:pt idx="9">
                  <c:v>3</c:v>
                </c:pt>
                <c:pt idx="10">
                  <c:v>24</c:v>
                </c:pt>
                <c:pt idx="11">
                  <c:v>47</c:v>
                </c:pt>
                <c:pt idx="12">
                  <c:v>24</c:v>
                </c:pt>
                <c:pt idx="13">
                  <c:v>24</c:v>
                </c:pt>
                <c:pt idx="14">
                  <c:v>6</c:v>
                </c:pt>
                <c:pt idx="15">
                  <c:v>27</c:v>
                </c:pt>
                <c:pt idx="16">
                  <c:v>19</c:v>
                </c:pt>
                <c:pt idx="17">
                  <c:v>22</c:v>
                </c:pt>
                <c:pt idx="18">
                  <c:v>6</c:v>
                </c:pt>
                <c:pt idx="19">
                  <c:v>14</c:v>
                </c:pt>
                <c:pt idx="20">
                  <c:v>14</c:v>
                </c:pt>
                <c:pt idx="21">
                  <c:v>10</c:v>
                </c:pt>
                <c:pt idx="2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F9-477C-BD3A-DA77C3370E27}"/>
            </c:ext>
          </c:extLst>
        </c:ser>
        <c:ser>
          <c:idx val="2"/>
          <c:order val="2"/>
          <c:tx>
            <c:strRef>
              <c:f>ulike!$D$32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ulike!$A$33:$A$55</c:f>
              <c:strCache>
                <c:ptCount val="23"/>
                <c:pt idx="0">
                  <c:v>Ptek</c:v>
                </c:pt>
                <c:pt idx="1">
                  <c:v>Matematikk</c:v>
                </c:pt>
                <c:pt idx="2">
                  <c:v>Aktuar</c:v>
                </c:pt>
                <c:pt idx="3">
                  <c:v>Biologi</c:v>
                </c:pt>
                <c:pt idx="4">
                  <c:v>IMØ</c:v>
                </c:pt>
                <c:pt idx="5">
                  <c:v>Nanoteknologi</c:v>
                </c:pt>
                <c:pt idx="6">
                  <c:v>Metos</c:v>
                </c:pt>
                <c:pt idx="7">
                  <c:v>Mire</c:v>
                </c:pt>
                <c:pt idx="8">
                  <c:v>Kjemi</c:v>
                </c:pt>
                <c:pt idx="9">
                  <c:v>Geofysikk</c:v>
                </c:pt>
                <c:pt idx="10">
                  <c:v>Molekylærbiologi</c:v>
                </c:pt>
                <c:pt idx="11">
                  <c:v>Bioinformatikk</c:v>
                </c:pt>
                <c:pt idx="12">
                  <c:v>Geologi</c:v>
                </c:pt>
                <c:pt idx="13">
                  <c:v>Datateknologi</c:v>
                </c:pt>
                <c:pt idx="14">
                  <c:v>Mat -Indtek</c:v>
                </c:pt>
                <c:pt idx="15">
                  <c:v>Årsstudium </c:v>
                </c:pt>
                <c:pt idx="16">
                  <c:v>Lektor</c:v>
                </c:pt>
                <c:pt idx="17">
                  <c:v>Fysikk</c:v>
                </c:pt>
                <c:pt idx="18">
                  <c:v>Fiskehelse</c:v>
                </c:pt>
                <c:pt idx="19">
                  <c:v>Datasikkerhet</c:v>
                </c:pt>
                <c:pt idx="20">
                  <c:v>Havbruk</c:v>
                </c:pt>
                <c:pt idx="21">
                  <c:v>Datavitenskap</c:v>
                </c:pt>
                <c:pt idx="22">
                  <c:v>Statistikk</c:v>
                </c:pt>
              </c:strCache>
            </c:strRef>
          </c:cat>
          <c:val>
            <c:numRef>
              <c:f>ulike!$D$33:$D$55</c:f>
              <c:numCache>
                <c:formatCode>General</c:formatCode>
                <c:ptCount val="23"/>
                <c:pt idx="0">
                  <c:v>2</c:v>
                </c:pt>
                <c:pt idx="1">
                  <c:v>7</c:v>
                </c:pt>
                <c:pt idx="2">
                  <c:v>5</c:v>
                </c:pt>
                <c:pt idx="3">
                  <c:v>2</c:v>
                </c:pt>
                <c:pt idx="4">
                  <c:v>3</c:v>
                </c:pt>
                <c:pt idx="5">
                  <c:v>9</c:v>
                </c:pt>
                <c:pt idx="6">
                  <c:v>3</c:v>
                </c:pt>
                <c:pt idx="7">
                  <c:v>10</c:v>
                </c:pt>
                <c:pt idx="8">
                  <c:v>9</c:v>
                </c:pt>
                <c:pt idx="9">
                  <c:v>2</c:v>
                </c:pt>
                <c:pt idx="10">
                  <c:v>11</c:v>
                </c:pt>
                <c:pt idx="11">
                  <c:v>17</c:v>
                </c:pt>
                <c:pt idx="12">
                  <c:v>10</c:v>
                </c:pt>
                <c:pt idx="13">
                  <c:v>5</c:v>
                </c:pt>
                <c:pt idx="14">
                  <c:v>2</c:v>
                </c:pt>
                <c:pt idx="15">
                  <c:v>10</c:v>
                </c:pt>
                <c:pt idx="16">
                  <c:v>5</c:v>
                </c:pt>
                <c:pt idx="17">
                  <c:v>9</c:v>
                </c:pt>
                <c:pt idx="19">
                  <c:v>3</c:v>
                </c:pt>
                <c:pt idx="20">
                  <c:v>2</c:v>
                </c:pt>
                <c:pt idx="2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F9-477C-BD3A-DA77C3370E27}"/>
            </c:ext>
          </c:extLst>
        </c:ser>
        <c:ser>
          <c:idx val="3"/>
          <c:order val="3"/>
          <c:tx>
            <c:strRef>
              <c:f>ulike!$E$32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ulike!$A$33:$A$55</c:f>
              <c:strCache>
                <c:ptCount val="23"/>
                <c:pt idx="0">
                  <c:v>Ptek</c:v>
                </c:pt>
                <c:pt idx="1">
                  <c:v>Matematikk</c:v>
                </c:pt>
                <c:pt idx="2">
                  <c:v>Aktuar</c:v>
                </c:pt>
                <c:pt idx="3">
                  <c:v>Biologi</c:v>
                </c:pt>
                <c:pt idx="4">
                  <c:v>IMØ</c:v>
                </c:pt>
                <c:pt idx="5">
                  <c:v>Nanoteknologi</c:v>
                </c:pt>
                <c:pt idx="6">
                  <c:v>Metos</c:v>
                </c:pt>
                <c:pt idx="7">
                  <c:v>Mire</c:v>
                </c:pt>
                <c:pt idx="8">
                  <c:v>Kjemi</c:v>
                </c:pt>
                <c:pt idx="9">
                  <c:v>Geofysikk</c:v>
                </c:pt>
                <c:pt idx="10">
                  <c:v>Molekylærbiologi</c:v>
                </c:pt>
                <c:pt idx="11">
                  <c:v>Bioinformatikk</c:v>
                </c:pt>
                <c:pt idx="12">
                  <c:v>Geologi</c:v>
                </c:pt>
                <c:pt idx="13">
                  <c:v>Datateknologi</c:v>
                </c:pt>
                <c:pt idx="14">
                  <c:v>Mat -Indtek</c:v>
                </c:pt>
                <c:pt idx="15">
                  <c:v>Årsstudium </c:v>
                </c:pt>
                <c:pt idx="16">
                  <c:v>Lektor</c:v>
                </c:pt>
                <c:pt idx="17">
                  <c:v>Fysikk</c:v>
                </c:pt>
                <c:pt idx="18">
                  <c:v>Fiskehelse</c:v>
                </c:pt>
                <c:pt idx="19">
                  <c:v>Datasikkerhet</c:v>
                </c:pt>
                <c:pt idx="20">
                  <c:v>Havbruk</c:v>
                </c:pt>
                <c:pt idx="21">
                  <c:v>Datavitenskap</c:v>
                </c:pt>
                <c:pt idx="22">
                  <c:v>Statistikk</c:v>
                </c:pt>
              </c:strCache>
            </c:strRef>
          </c:cat>
          <c:val>
            <c:numRef>
              <c:f>ulike!$E$33:$E$55</c:f>
              <c:numCache>
                <c:formatCode>General</c:formatCode>
                <c:ptCount val="23"/>
                <c:pt idx="0">
                  <c:v>6</c:v>
                </c:pt>
                <c:pt idx="1">
                  <c:v>1</c:v>
                </c:pt>
                <c:pt idx="3">
                  <c:v>3</c:v>
                </c:pt>
                <c:pt idx="4">
                  <c:v>1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9</c:v>
                </c:pt>
                <c:pt idx="10">
                  <c:v>7</c:v>
                </c:pt>
                <c:pt idx="11">
                  <c:v>8</c:v>
                </c:pt>
                <c:pt idx="12">
                  <c:v>5</c:v>
                </c:pt>
                <c:pt idx="13">
                  <c:v>10</c:v>
                </c:pt>
                <c:pt idx="14">
                  <c:v>2</c:v>
                </c:pt>
                <c:pt idx="15">
                  <c:v>3</c:v>
                </c:pt>
                <c:pt idx="16">
                  <c:v>5</c:v>
                </c:pt>
                <c:pt idx="17">
                  <c:v>3</c:v>
                </c:pt>
                <c:pt idx="18">
                  <c:v>4</c:v>
                </c:pt>
                <c:pt idx="19">
                  <c:v>3</c:v>
                </c:pt>
                <c:pt idx="2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F9-477C-BD3A-DA77C3370E27}"/>
            </c:ext>
          </c:extLst>
        </c:ser>
        <c:ser>
          <c:idx val="4"/>
          <c:order val="4"/>
          <c:tx>
            <c:strRef>
              <c:f>ulike!$F$32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ulike!$A$33:$A$55</c:f>
              <c:strCache>
                <c:ptCount val="23"/>
                <c:pt idx="0">
                  <c:v>Ptek</c:v>
                </c:pt>
                <c:pt idx="1">
                  <c:v>Matematikk</c:v>
                </c:pt>
                <c:pt idx="2">
                  <c:v>Aktuar</c:v>
                </c:pt>
                <c:pt idx="3">
                  <c:v>Biologi</c:v>
                </c:pt>
                <c:pt idx="4">
                  <c:v>IMØ</c:v>
                </c:pt>
                <c:pt idx="5">
                  <c:v>Nanoteknologi</c:v>
                </c:pt>
                <c:pt idx="6">
                  <c:v>Metos</c:v>
                </c:pt>
                <c:pt idx="7">
                  <c:v>Mire</c:v>
                </c:pt>
                <c:pt idx="8">
                  <c:v>Kjemi</c:v>
                </c:pt>
                <c:pt idx="9">
                  <c:v>Geofysikk</c:v>
                </c:pt>
                <c:pt idx="10">
                  <c:v>Molekylærbiologi</c:v>
                </c:pt>
                <c:pt idx="11">
                  <c:v>Bioinformatikk</c:v>
                </c:pt>
                <c:pt idx="12">
                  <c:v>Geologi</c:v>
                </c:pt>
                <c:pt idx="13">
                  <c:v>Datateknologi</c:v>
                </c:pt>
                <c:pt idx="14">
                  <c:v>Mat -Indtek</c:v>
                </c:pt>
                <c:pt idx="15">
                  <c:v>Årsstudium </c:v>
                </c:pt>
                <c:pt idx="16">
                  <c:v>Lektor</c:v>
                </c:pt>
                <c:pt idx="17">
                  <c:v>Fysikk</c:v>
                </c:pt>
                <c:pt idx="18">
                  <c:v>Fiskehelse</c:v>
                </c:pt>
                <c:pt idx="19">
                  <c:v>Datasikkerhet</c:v>
                </c:pt>
                <c:pt idx="20">
                  <c:v>Havbruk</c:v>
                </c:pt>
                <c:pt idx="21">
                  <c:v>Datavitenskap</c:v>
                </c:pt>
                <c:pt idx="22">
                  <c:v>Statistikk</c:v>
                </c:pt>
              </c:strCache>
            </c:strRef>
          </c:cat>
          <c:val>
            <c:numRef>
              <c:f>ulike!$F$33:$F$55</c:f>
              <c:numCache>
                <c:formatCode>General</c:formatCode>
                <c:ptCount val="23"/>
                <c:pt idx="4">
                  <c:v>1</c:v>
                </c:pt>
                <c:pt idx="5">
                  <c:v>1</c:v>
                </c:pt>
                <c:pt idx="11">
                  <c:v>5</c:v>
                </c:pt>
                <c:pt idx="12">
                  <c:v>1</c:v>
                </c:pt>
                <c:pt idx="13">
                  <c:v>2</c:v>
                </c:pt>
                <c:pt idx="15">
                  <c:v>5</c:v>
                </c:pt>
                <c:pt idx="16">
                  <c:v>2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F9-477C-BD3A-DA77C3370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1465160"/>
        <c:axId val="951479592"/>
      </c:barChart>
      <c:catAx>
        <c:axId val="951465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51479592"/>
        <c:crosses val="autoZero"/>
        <c:auto val="1"/>
        <c:lblAlgn val="ctr"/>
        <c:lblOffset val="100"/>
        <c:noMultiLvlLbl val="0"/>
      </c:catAx>
      <c:valAx>
        <c:axId val="951479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51465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sikker!$B$57</c:f>
              <c:strCache>
                <c:ptCount val="1"/>
                <c:pt idx="0">
                  <c:v>1</c:v>
                </c:pt>
              </c:strCache>
            </c:strRef>
          </c:tx>
          <c:invertIfNegative val="0"/>
          <c:cat>
            <c:strRef>
              <c:f>sikker!$A$58:$A$78</c:f>
              <c:strCache>
                <c:ptCount val="21"/>
                <c:pt idx="0">
                  <c:v>Statistikk</c:v>
                </c:pt>
                <c:pt idx="1">
                  <c:v>Geofysikk</c:v>
                </c:pt>
                <c:pt idx="2">
                  <c:v>IMØ</c:v>
                </c:pt>
                <c:pt idx="3">
                  <c:v>Aktuar</c:v>
                </c:pt>
                <c:pt idx="4">
                  <c:v>Ptek</c:v>
                </c:pt>
                <c:pt idx="5">
                  <c:v>Metos</c:v>
                </c:pt>
                <c:pt idx="6">
                  <c:v>Årsstudium </c:v>
                </c:pt>
                <c:pt idx="7">
                  <c:v>Fiskehelse</c:v>
                </c:pt>
                <c:pt idx="8">
                  <c:v>Indtek</c:v>
                </c:pt>
                <c:pt idx="9">
                  <c:v>Havbruk</c:v>
                </c:pt>
                <c:pt idx="10">
                  <c:v>Mire</c:v>
                </c:pt>
                <c:pt idx="11">
                  <c:v>Datavitenskap</c:v>
                </c:pt>
                <c:pt idx="12">
                  <c:v>Kjemi</c:v>
                </c:pt>
                <c:pt idx="13">
                  <c:v>Lektor</c:v>
                </c:pt>
                <c:pt idx="14">
                  <c:v>Molekylærbiologi</c:v>
                </c:pt>
                <c:pt idx="15">
                  <c:v>Nanoteknologi</c:v>
                </c:pt>
                <c:pt idx="16">
                  <c:v>Fysikk</c:v>
                </c:pt>
                <c:pt idx="17">
                  <c:v>Datateknologi</c:v>
                </c:pt>
                <c:pt idx="18">
                  <c:v>Biologi</c:v>
                </c:pt>
                <c:pt idx="19">
                  <c:v>Matematikk</c:v>
                </c:pt>
                <c:pt idx="20">
                  <c:v>Geologi</c:v>
                </c:pt>
              </c:strCache>
            </c:strRef>
          </c:cat>
          <c:val>
            <c:numRef>
              <c:f>sikker!$B$58:$B$78</c:f>
              <c:numCache>
                <c:formatCode>General</c:formatCode>
                <c:ptCount val="21"/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14</c:v>
                </c:pt>
                <c:pt idx="5">
                  <c:v>2</c:v>
                </c:pt>
                <c:pt idx="6">
                  <c:v>5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3</c:v>
                </c:pt>
                <c:pt idx="12">
                  <c:v>6</c:v>
                </c:pt>
                <c:pt idx="13">
                  <c:v>8</c:v>
                </c:pt>
                <c:pt idx="14">
                  <c:v>7</c:v>
                </c:pt>
                <c:pt idx="15">
                  <c:v>3</c:v>
                </c:pt>
                <c:pt idx="16">
                  <c:v>14</c:v>
                </c:pt>
                <c:pt idx="17">
                  <c:v>9</c:v>
                </c:pt>
                <c:pt idx="18">
                  <c:v>25</c:v>
                </c:pt>
                <c:pt idx="19">
                  <c:v>3</c:v>
                </c:pt>
                <c:pt idx="2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A5-4A88-B567-7EA8A8A5070C}"/>
            </c:ext>
          </c:extLst>
        </c:ser>
        <c:ser>
          <c:idx val="1"/>
          <c:order val="1"/>
          <c:tx>
            <c:strRef>
              <c:f>sikker!$C$57</c:f>
              <c:strCache>
                <c:ptCount val="1"/>
                <c:pt idx="0">
                  <c:v>2</c:v>
                </c:pt>
              </c:strCache>
            </c:strRef>
          </c:tx>
          <c:invertIfNegative val="0"/>
          <c:cat>
            <c:strRef>
              <c:f>sikker!$A$58:$A$78</c:f>
              <c:strCache>
                <c:ptCount val="21"/>
                <c:pt idx="0">
                  <c:v>Statistikk</c:v>
                </c:pt>
                <c:pt idx="1">
                  <c:v>Geofysikk</c:v>
                </c:pt>
                <c:pt idx="2">
                  <c:v>IMØ</c:v>
                </c:pt>
                <c:pt idx="3">
                  <c:v>Aktuar</c:v>
                </c:pt>
                <c:pt idx="4">
                  <c:v>Ptek</c:v>
                </c:pt>
                <c:pt idx="5">
                  <c:v>Metos</c:v>
                </c:pt>
                <c:pt idx="6">
                  <c:v>Årsstudium </c:v>
                </c:pt>
                <c:pt idx="7">
                  <c:v>Fiskehelse</c:v>
                </c:pt>
                <c:pt idx="8">
                  <c:v>Indtek</c:v>
                </c:pt>
                <c:pt idx="9">
                  <c:v>Havbruk</c:v>
                </c:pt>
                <c:pt idx="10">
                  <c:v>Mire</c:v>
                </c:pt>
                <c:pt idx="11">
                  <c:v>Datavitenskap</c:v>
                </c:pt>
                <c:pt idx="12">
                  <c:v>Kjemi</c:v>
                </c:pt>
                <c:pt idx="13">
                  <c:v>Lektor</c:v>
                </c:pt>
                <c:pt idx="14">
                  <c:v>Molekylærbiologi</c:v>
                </c:pt>
                <c:pt idx="15">
                  <c:v>Nanoteknologi</c:v>
                </c:pt>
                <c:pt idx="16">
                  <c:v>Fysikk</c:v>
                </c:pt>
                <c:pt idx="17">
                  <c:v>Datateknologi</c:v>
                </c:pt>
                <c:pt idx="18">
                  <c:v>Biologi</c:v>
                </c:pt>
                <c:pt idx="19">
                  <c:v>Matematikk</c:v>
                </c:pt>
                <c:pt idx="20">
                  <c:v>Geologi</c:v>
                </c:pt>
              </c:strCache>
            </c:strRef>
          </c:cat>
          <c:val>
            <c:numRef>
              <c:f>sikker!$C$58:$C$78</c:f>
              <c:numCache>
                <c:formatCode>General</c:formatCode>
                <c:ptCount val="21"/>
                <c:pt idx="0">
                  <c:v>4</c:v>
                </c:pt>
                <c:pt idx="1">
                  <c:v>8</c:v>
                </c:pt>
                <c:pt idx="2">
                  <c:v>5</c:v>
                </c:pt>
                <c:pt idx="3">
                  <c:v>5</c:v>
                </c:pt>
                <c:pt idx="4">
                  <c:v>13</c:v>
                </c:pt>
                <c:pt idx="5">
                  <c:v>15</c:v>
                </c:pt>
                <c:pt idx="6">
                  <c:v>15</c:v>
                </c:pt>
                <c:pt idx="7">
                  <c:v>1</c:v>
                </c:pt>
                <c:pt idx="8">
                  <c:v>11</c:v>
                </c:pt>
                <c:pt idx="9">
                  <c:v>3</c:v>
                </c:pt>
                <c:pt idx="10">
                  <c:v>12</c:v>
                </c:pt>
                <c:pt idx="11">
                  <c:v>10</c:v>
                </c:pt>
                <c:pt idx="12">
                  <c:v>18</c:v>
                </c:pt>
                <c:pt idx="13">
                  <c:v>17</c:v>
                </c:pt>
                <c:pt idx="14">
                  <c:v>21</c:v>
                </c:pt>
                <c:pt idx="15">
                  <c:v>11</c:v>
                </c:pt>
                <c:pt idx="16">
                  <c:v>20</c:v>
                </c:pt>
                <c:pt idx="17">
                  <c:v>31</c:v>
                </c:pt>
                <c:pt idx="18">
                  <c:v>35</c:v>
                </c:pt>
                <c:pt idx="19">
                  <c:v>10</c:v>
                </c:pt>
                <c:pt idx="2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A5-4A88-B567-7EA8A8A5070C}"/>
            </c:ext>
          </c:extLst>
        </c:ser>
        <c:ser>
          <c:idx val="2"/>
          <c:order val="2"/>
          <c:tx>
            <c:strRef>
              <c:f>sikker!$D$57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cat>
            <c:strRef>
              <c:f>sikker!$A$58:$A$78</c:f>
              <c:strCache>
                <c:ptCount val="21"/>
                <c:pt idx="0">
                  <c:v>Statistikk</c:v>
                </c:pt>
                <c:pt idx="1">
                  <c:v>Geofysikk</c:v>
                </c:pt>
                <c:pt idx="2">
                  <c:v>IMØ</c:v>
                </c:pt>
                <c:pt idx="3">
                  <c:v>Aktuar</c:v>
                </c:pt>
                <c:pt idx="4">
                  <c:v>Ptek</c:v>
                </c:pt>
                <c:pt idx="5">
                  <c:v>Metos</c:v>
                </c:pt>
                <c:pt idx="6">
                  <c:v>Årsstudium </c:v>
                </c:pt>
                <c:pt idx="7">
                  <c:v>Fiskehelse</c:v>
                </c:pt>
                <c:pt idx="8">
                  <c:v>Indtek</c:v>
                </c:pt>
                <c:pt idx="9">
                  <c:v>Havbruk</c:v>
                </c:pt>
                <c:pt idx="10">
                  <c:v>Mire</c:v>
                </c:pt>
                <c:pt idx="11">
                  <c:v>Datavitenskap</c:v>
                </c:pt>
                <c:pt idx="12">
                  <c:v>Kjemi</c:v>
                </c:pt>
                <c:pt idx="13">
                  <c:v>Lektor</c:v>
                </c:pt>
                <c:pt idx="14">
                  <c:v>Molekylærbiologi</c:v>
                </c:pt>
                <c:pt idx="15">
                  <c:v>Nanoteknologi</c:v>
                </c:pt>
                <c:pt idx="16">
                  <c:v>Fysikk</c:v>
                </c:pt>
                <c:pt idx="17">
                  <c:v>Datateknologi</c:v>
                </c:pt>
                <c:pt idx="18">
                  <c:v>Biologi</c:v>
                </c:pt>
                <c:pt idx="19">
                  <c:v>Matematikk</c:v>
                </c:pt>
                <c:pt idx="20">
                  <c:v>Geologi</c:v>
                </c:pt>
              </c:strCache>
            </c:strRef>
          </c:cat>
          <c:val>
            <c:numRef>
              <c:f>sikker!$D$58:$D$78</c:f>
              <c:numCache>
                <c:formatCode>General</c:formatCode>
                <c:ptCount val="21"/>
                <c:pt idx="0">
                  <c:v>4</c:v>
                </c:pt>
                <c:pt idx="1">
                  <c:v>8</c:v>
                </c:pt>
                <c:pt idx="2">
                  <c:v>7</c:v>
                </c:pt>
                <c:pt idx="3">
                  <c:v>4</c:v>
                </c:pt>
                <c:pt idx="4">
                  <c:v>11</c:v>
                </c:pt>
                <c:pt idx="5">
                  <c:v>9</c:v>
                </c:pt>
                <c:pt idx="6">
                  <c:v>8</c:v>
                </c:pt>
                <c:pt idx="7">
                  <c:v>1</c:v>
                </c:pt>
                <c:pt idx="8">
                  <c:v>5</c:v>
                </c:pt>
                <c:pt idx="9">
                  <c:v>2</c:v>
                </c:pt>
                <c:pt idx="10">
                  <c:v>5</c:v>
                </c:pt>
                <c:pt idx="11">
                  <c:v>4</c:v>
                </c:pt>
                <c:pt idx="12">
                  <c:v>5</c:v>
                </c:pt>
                <c:pt idx="13">
                  <c:v>5</c:v>
                </c:pt>
                <c:pt idx="14">
                  <c:v>7</c:v>
                </c:pt>
                <c:pt idx="15">
                  <c:v>2</c:v>
                </c:pt>
                <c:pt idx="16">
                  <c:v>9</c:v>
                </c:pt>
                <c:pt idx="17">
                  <c:v>4</c:v>
                </c:pt>
                <c:pt idx="18">
                  <c:v>11</c:v>
                </c:pt>
                <c:pt idx="19">
                  <c:v>2</c:v>
                </c:pt>
                <c:pt idx="2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A5-4A88-B567-7EA8A8A5070C}"/>
            </c:ext>
          </c:extLst>
        </c:ser>
        <c:ser>
          <c:idx val="3"/>
          <c:order val="3"/>
          <c:tx>
            <c:strRef>
              <c:f>sikker!$E$57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cat>
            <c:strRef>
              <c:f>sikker!$A$58:$A$78</c:f>
              <c:strCache>
                <c:ptCount val="21"/>
                <c:pt idx="0">
                  <c:v>Statistikk</c:v>
                </c:pt>
                <c:pt idx="1">
                  <c:v>Geofysikk</c:v>
                </c:pt>
                <c:pt idx="2">
                  <c:v>IMØ</c:v>
                </c:pt>
                <c:pt idx="3">
                  <c:v>Aktuar</c:v>
                </c:pt>
                <c:pt idx="4">
                  <c:v>Ptek</c:v>
                </c:pt>
                <c:pt idx="5">
                  <c:v>Metos</c:v>
                </c:pt>
                <c:pt idx="6">
                  <c:v>Årsstudium </c:v>
                </c:pt>
                <c:pt idx="7">
                  <c:v>Fiskehelse</c:v>
                </c:pt>
                <c:pt idx="8">
                  <c:v>Indtek</c:v>
                </c:pt>
                <c:pt idx="9">
                  <c:v>Havbruk</c:v>
                </c:pt>
                <c:pt idx="10">
                  <c:v>Mire</c:v>
                </c:pt>
                <c:pt idx="11">
                  <c:v>Datavitenskap</c:v>
                </c:pt>
                <c:pt idx="12">
                  <c:v>Kjemi</c:v>
                </c:pt>
                <c:pt idx="13">
                  <c:v>Lektor</c:v>
                </c:pt>
                <c:pt idx="14">
                  <c:v>Molekylærbiologi</c:v>
                </c:pt>
                <c:pt idx="15">
                  <c:v>Nanoteknologi</c:v>
                </c:pt>
                <c:pt idx="16">
                  <c:v>Fysikk</c:v>
                </c:pt>
                <c:pt idx="17">
                  <c:v>Datateknologi</c:v>
                </c:pt>
                <c:pt idx="18">
                  <c:v>Biologi</c:v>
                </c:pt>
                <c:pt idx="19">
                  <c:v>Matematikk</c:v>
                </c:pt>
                <c:pt idx="20">
                  <c:v>Geologi</c:v>
                </c:pt>
              </c:strCache>
            </c:strRef>
          </c:cat>
          <c:val>
            <c:numRef>
              <c:f>sikker!$E$58:$E$78</c:f>
              <c:numCache>
                <c:formatCode>General</c:formatCode>
                <c:ptCount val="21"/>
                <c:pt idx="0">
                  <c:v>1</c:v>
                </c:pt>
                <c:pt idx="1">
                  <c:v>3</c:v>
                </c:pt>
                <c:pt idx="3">
                  <c:v>1</c:v>
                </c:pt>
                <c:pt idx="4">
                  <c:v>8</c:v>
                </c:pt>
                <c:pt idx="5">
                  <c:v>3</c:v>
                </c:pt>
                <c:pt idx="6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4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7</c:v>
                </c:pt>
                <c:pt idx="18">
                  <c:v>5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A5-4A88-B567-7EA8A8A5070C}"/>
            </c:ext>
          </c:extLst>
        </c:ser>
        <c:ser>
          <c:idx val="4"/>
          <c:order val="4"/>
          <c:tx>
            <c:strRef>
              <c:f>sikker!$F$57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sikker!$A$58:$A$78</c:f>
              <c:strCache>
                <c:ptCount val="21"/>
                <c:pt idx="0">
                  <c:v>Statistikk</c:v>
                </c:pt>
                <c:pt idx="1">
                  <c:v>Geofysikk</c:v>
                </c:pt>
                <c:pt idx="2">
                  <c:v>IMØ</c:v>
                </c:pt>
                <c:pt idx="3">
                  <c:v>Aktuar</c:v>
                </c:pt>
                <c:pt idx="4">
                  <c:v>Ptek</c:v>
                </c:pt>
                <c:pt idx="5">
                  <c:v>Metos</c:v>
                </c:pt>
                <c:pt idx="6">
                  <c:v>Årsstudium </c:v>
                </c:pt>
                <c:pt idx="7">
                  <c:v>Fiskehelse</c:v>
                </c:pt>
                <c:pt idx="8">
                  <c:v>Indtek</c:v>
                </c:pt>
                <c:pt idx="9">
                  <c:v>Havbruk</c:v>
                </c:pt>
                <c:pt idx="10">
                  <c:v>Mire</c:v>
                </c:pt>
                <c:pt idx="11">
                  <c:v>Datavitenskap</c:v>
                </c:pt>
                <c:pt idx="12">
                  <c:v>Kjemi</c:v>
                </c:pt>
                <c:pt idx="13">
                  <c:v>Lektor</c:v>
                </c:pt>
                <c:pt idx="14">
                  <c:v>Molekylærbiologi</c:v>
                </c:pt>
                <c:pt idx="15">
                  <c:v>Nanoteknologi</c:v>
                </c:pt>
                <c:pt idx="16">
                  <c:v>Fysikk</c:v>
                </c:pt>
                <c:pt idx="17">
                  <c:v>Datateknologi</c:v>
                </c:pt>
                <c:pt idx="18">
                  <c:v>Biologi</c:v>
                </c:pt>
                <c:pt idx="19">
                  <c:v>Matematikk</c:v>
                </c:pt>
                <c:pt idx="20">
                  <c:v>Geologi</c:v>
                </c:pt>
              </c:strCache>
            </c:strRef>
          </c:cat>
          <c:val>
            <c:numRef>
              <c:f>sikker!$F$58:$F$78</c:f>
              <c:numCache>
                <c:formatCode>General</c:formatCode>
                <c:ptCount val="21"/>
                <c:pt idx="1">
                  <c:v>1</c:v>
                </c:pt>
                <c:pt idx="4">
                  <c:v>1</c:v>
                </c:pt>
                <c:pt idx="6">
                  <c:v>4</c:v>
                </c:pt>
                <c:pt idx="7">
                  <c:v>1</c:v>
                </c:pt>
                <c:pt idx="8">
                  <c:v>1</c:v>
                </c:pt>
                <c:pt idx="10">
                  <c:v>1</c:v>
                </c:pt>
                <c:pt idx="14">
                  <c:v>1</c:v>
                </c:pt>
                <c:pt idx="15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A5-4A88-B567-7EA8A8A5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1374976"/>
        <c:axId val="181376512"/>
      </c:barChart>
      <c:catAx>
        <c:axId val="1813749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1376512"/>
        <c:crosses val="autoZero"/>
        <c:auto val="1"/>
        <c:lblAlgn val="ctr"/>
        <c:lblOffset val="100"/>
        <c:noMultiLvlLbl val="0"/>
      </c:catAx>
      <c:valAx>
        <c:axId val="18137651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13749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0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0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planer!$B$40</c:f>
              <c:strCache>
                <c:ptCount val="1"/>
                <c:pt idx="0">
                  <c:v>Inntil 30 SP</c:v>
                </c:pt>
              </c:strCache>
            </c:strRef>
          </c:tx>
          <c:invertIfNegative val="0"/>
          <c:cat>
            <c:strRef>
              <c:f>planer!$A$41:$A$63</c:f>
              <c:strCache>
                <c:ptCount val="23"/>
                <c:pt idx="0">
                  <c:v>Årsstudium </c:v>
                </c:pt>
                <c:pt idx="1">
                  <c:v>Matematikk</c:v>
                </c:pt>
                <c:pt idx="2">
                  <c:v>Mire</c:v>
                </c:pt>
                <c:pt idx="3">
                  <c:v>Molekylærbiologi</c:v>
                </c:pt>
                <c:pt idx="4">
                  <c:v>Indtek</c:v>
                </c:pt>
                <c:pt idx="5">
                  <c:v>Biologi</c:v>
                </c:pt>
                <c:pt idx="6">
                  <c:v>Bioinformatikk</c:v>
                </c:pt>
                <c:pt idx="7">
                  <c:v>Fysikk</c:v>
                </c:pt>
                <c:pt idx="8">
                  <c:v>Nanoteknologi</c:v>
                </c:pt>
                <c:pt idx="9">
                  <c:v>Kjemi</c:v>
                </c:pt>
                <c:pt idx="10">
                  <c:v>Metos</c:v>
                </c:pt>
                <c:pt idx="11">
                  <c:v>Datavitenskap</c:v>
                </c:pt>
                <c:pt idx="12">
                  <c:v>Havbruk</c:v>
                </c:pt>
                <c:pt idx="13">
                  <c:v>Ptek</c:v>
                </c:pt>
                <c:pt idx="14">
                  <c:v>Geologi</c:v>
                </c:pt>
                <c:pt idx="15">
                  <c:v>IMØ</c:v>
                </c:pt>
                <c:pt idx="16">
                  <c:v>Datateknologi</c:v>
                </c:pt>
                <c:pt idx="17">
                  <c:v>Geofysikk</c:v>
                </c:pt>
                <c:pt idx="18">
                  <c:v>Fiskehelse</c:v>
                </c:pt>
                <c:pt idx="19">
                  <c:v>Lektor</c:v>
                </c:pt>
                <c:pt idx="20">
                  <c:v>Aktuar</c:v>
                </c:pt>
                <c:pt idx="21">
                  <c:v>Datasikkerhet</c:v>
                </c:pt>
                <c:pt idx="22">
                  <c:v>Statistikk</c:v>
                </c:pt>
              </c:strCache>
            </c:strRef>
          </c:cat>
          <c:val>
            <c:numRef>
              <c:f>planer!$B$41:$B$63</c:f>
              <c:numCache>
                <c:formatCode>General</c:formatCode>
                <c:ptCount val="23"/>
                <c:pt idx="0">
                  <c:v>2</c:v>
                </c:pt>
                <c:pt idx="2">
                  <c:v>1</c:v>
                </c:pt>
                <c:pt idx="5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E3-44C2-8BC7-92D7040412AF}"/>
            </c:ext>
          </c:extLst>
        </c:ser>
        <c:ser>
          <c:idx val="1"/>
          <c:order val="1"/>
          <c:tx>
            <c:strRef>
              <c:f>planer!$C$40</c:f>
              <c:strCache>
                <c:ptCount val="1"/>
                <c:pt idx="0">
                  <c:v>Inntil 60 SP</c:v>
                </c:pt>
              </c:strCache>
            </c:strRef>
          </c:tx>
          <c:invertIfNegative val="0"/>
          <c:cat>
            <c:strRef>
              <c:f>planer!$A$41:$A$63</c:f>
              <c:strCache>
                <c:ptCount val="23"/>
                <c:pt idx="0">
                  <c:v>Årsstudium </c:v>
                </c:pt>
                <c:pt idx="1">
                  <c:v>Matematikk</c:v>
                </c:pt>
                <c:pt idx="2">
                  <c:v>Mire</c:v>
                </c:pt>
                <c:pt idx="3">
                  <c:v>Molekylærbiologi</c:v>
                </c:pt>
                <c:pt idx="4">
                  <c:v>Indtek</c:v>
                </c:pt>
                <c:pt idx="5">
                  <c:v>Biologi</c:v>
                </c:pt>
                <c:pt idx="6">
                  <c:v>Bioinformatikk</c:v>
                </c:pt>
                <c:pt idx="7">
                  <c:v>Fysikk</c:v>
                </c:pt>
                <c:pt idx="8">
                  <c:v>Nanoteknologi</c:v>
                </c:pt>
                <c:pt idx="9">
                  <c:v>Kjemi</c:v>
                </c:pt>
                <c:pt idx="10">
                  <c:v>Metos</c:v>
                </c:pt>
                <c:pt idx="11">
                  <c:v>Datavitenskap</c:v>
                </c:pt>
                <c:pt idx="12">
                  <c:v>Havbruk</c:v>
                </c:pt>
                <c:pt idx="13">
                  <c:v>Ptek</c:v>
                </c:pt>
                <c:pt idx="14">
                  <c:v>Geologi</c:v>
                </c:pt>
                <c:pt idx="15">
                  <c:v>IMØ</c:v>
                </c:pt>
                <c:pt idx="16">
                  <c:v>Datateknologi</c:v>
                </c:pt>
                <c:pt idx="17">
                  <c:v>Geofysikk</c:v>
                </c:pt>
                <c:pt idx="18">
                  <c:v>Fiskehelse</c:v>
                </c:pt>
                <c:pt idx="19">
                  <c:v>Lektor</c:v>
                </c:pt>
                <c:pt idx="20">
                  <c:v>Aktuar</c:v>
                </c:pt>
                <c:pt idx="21">
                  <c:v>Datasikkerhet</c:v>
                </c:pt>
                <c:pt idx="22">
                  <c:v>Statistikk</c:v>
                </c:pt>
              </c:strCache>
            </c:strRef>
          </c:cat>
          <c:val>
            <c:numRef>
              <c:f>planer!$C$41:$C$63</c:f>
              <c:numCache>
                <c:formatCode>General</c:formatCode>
                <c:ptCount val="23"/>
                <c:pt idx="0">
                  <c:v>43</c:v>
                </c:pt>
                <c:pt idx="1">
                  <c:v>2</c:v>
                </c:pt>
                <c:pt idx="2">
                  <c:v>1</c:v>
                </c:pt>
                <c:pt idx="3">
                  <c:v>4</c:v>
                </c:pt>
                <c:pt idx="4">
                  <c:v>1</c:v>
                </c:pt>
                <c:pt idx="5">
                  <c:v>5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4">
                  <c:v>3</c:v>
                </c:pt>
                <c:pt idx="16">
                  <c:v>1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E3-44C2-8BC7-92D7040412AF}"/>
            </c:ext>
          </c:extLst>
        </c:ser>
        <c:ser>
          <c:idx val="2"/>
          <c:order val="2"/>
          <c:tx>
            <c:strRef>
              <c:f>planer!$D$40</c:f>
              <c:strCache>
                <c:ptCount val="1"/>
                <c:pt idx="0">
                  <c:v>Inntil 120 SP</c:v>
                </c:pt>
              </c:strCache>
            </c:strRef>
          </c:tx>
          <c:invertIfNegative val="0"/>
          <c:cat>
            <c:strRef>
              <c:f>planer!$A$41:$A$63</c:f>
              <c:strCache>
                <c:ptCount val="23"/>
                <c:pt idx="0">
                  <c:v>Årsstudium </c:v>
                </c:pt>
                <c:pt idx="1">
                  <c:v>Matematikk</c:v>
                </c:pt>
                <c:pt idx="2">
                  <c:v>Mire</c:v>
                </c:pt>
                <c:pt idx="3">
                  <c:v>Molekylærbiologi</c:v>
                </c:pt>
                <c:pt idx="4">
                  <c:v>Indtek</c:v>
                </c:pt>
                <c:pt idx="5">
                  <c:v>Biologi</c:v>
                </c:pt>
                <c:pt idx="6">
                  <c:v>Bioinformatikk</c:v>
                </c:pt>
                <c:pt idx="7">
                  <c:v>Fysikk</c:v>
                </c:pt>
                <c:pt idx="8">
                  <c:v>Nanoteknologi</c:v>
                </c:pt>
                <c:pt idx="9">
                  <c:v>Kjemi</c:v>
                </c:pt>
                <c:pt idx="10">
                  <c:v>Metos</c:v>
                </c:pt>
                <c:pt idx="11">
                  <c:v>Datavitenskap</c:v>
                </c:pt>
                <c:pt idx="12">
                  <c:v>Havbruk</c:v>
                </c:pt>
                <c:pt idx="13">
                  <c:v>Ptek</c:v>
                </c:pt>
                <c:pt idx="14">
                  <c:v>Geologi</c:v>
                </c:pt>
                <c:pt idx="15">
                  <c:v>IMØ</c:v>
                </c:pt>
                <c:pt idx="16">
                  <c:v>Datateknologi</c:v>
                </c:pt>
                <c:pt idx="17">
                  <c:v>Geofysikk</c:v>
                </c:pt>
                <c:pt idx="18">
                  <c:v>Fiskehelse</c:v>
                </c:pt>
                <c:pt idx="19">
                  <c:v>Lektor</c:v>
                </c:pt>
                <c:pt idx="20">
                  <c:v>Aktuar</c:v>
                </c:pt>
                <c:pt idx="21">
                  <c:v>Datasikkerhet</c:v>
                </c:pt>
                <c:pt idx="22">
                  <c:v>Statistikk</c:v>
                </c:pt>
              </c:strCache>
            </c:strRef>
          </c:cat>
          <c:val>
            <c:numRef>
              <c:f>planer!$D$41:$D$63</c:f>
              <c:numCache>
                <c:formatCode>General</c:formatCode>
                <c:ptCount val="23"/>
                <c:pt idx="0">
                  <c:v>2</c:v>
                </c:pt>
                <c:pt idx="3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E3-44C2-8BC7-92D7040412AF}"/>
            </c:ext>
          </c:extLst>
        </c:ser>
        <c:ser>
          <c:idx val="3"/>
          <c:order val="3"/>
          <c:tx>
            <c:strRef>
              <c:f>planer!$E$40</c:f>
              <c:strCache>
                <c:ptCount val="1"/>
                <c:pt idx="0">
                  <c:v>Avslutte med bachelorgrad</c:v>
                </c:pt>
              </c:strCache>
            </c:strRef>
          </c:tx>
          <c:invertIfNegative val="0"/>
          <c:cat>
            <c:strRef>
              <c:f>planer!$A$41:$A$63</c:f>
              <c:strCache>
                <c:ptCount val="23"/>
                <c:pt idx="0">
                  <c:v>Årsstudium </c:v>
                </c:pt>
                <c:pt idx="1">
                  <c:v>Matematikk</c:v>
                </c:pt>
                <c:pt idx="2">
                  <c:v>Mire</c:v>
                </c:pt>
                <c:pt idx="3">
                  <c:v>Molekylærbiologi</c:v>
                </c:pt>
                <c:pt idx="4">
                  <c:v>Indtek</c:v>
                </c:pt>
                <c:pt idx="5">
                  <c:v>Biologi</c:v>
                </c:pt>
                <c:pt idx="6">
                  <c:v>Bioinformatikk</c:v>
                </c:pt>
                <c:pt idx="7">
                  <c:v>Fysikk</c:v>
                </c:pt>
                <c:pt idx="8">
                  <c:v>Nanoteknologi</c:v>
                </c:pt>
                <c:pt idx="9">
                  <c:v>Kjemi</c:v>
                </c:pt>
                <c:pt idx="10">
                  <c:v>Metos</c:v>
                </c:pt>
                <c:pt idx="11">
                  <c:v>Datavitenskap</c:v>
                </c:pt>
                <c:pt idx="12">
                  <c:v>Havbruk</c:v>
                </c:pt>
                <c:pt idx="13">
                  <c:v>Ptek</c:v>
                </c:pt>
                <c:pt idx="14">
                  <c:v>Geologi</c:v>
                </c:pt>
                <c:pt idx="15">
                  <c:v>IMØ</c:v>
                </c:pt>
                <c:pt idx="16">
                  <c:v>Datateknologi</c:v>
                </c:pt>
                <c:pt idx="17">
                  <c:v>Geofysikk</c:v>
                </c:pt>
                <c:pt idx="18">
                  <c:v>Fiskehelse</c:v>
                </c:pt>
                <c:pt idx="19">
                  <c:v>Lektor</c:v>
                </c:pt>
                <c:pt idx="20">
                  <c:v>Aktuar</c:v>
                </c:pt>
                <c:pt idx="21">
                  <c:v>Datasikkerhet</c:v>
                </c:pt>
                <c:pt idx="22">
                  <c:v>Statistikk</c:v>
                </c:pt>
              </c:strCache>
            </c:strRef>
          </c:cat>
          <c:val>
            <c:numRef>
              <c:f>planer!$E$41:$E$63</c:f>
              <c:numCache>
                <c:formatCode>General</c:formatCode>
                <c:ptCount val="23"/>
                <c:pt idx="0">
                  <c:v>4</c:v>
                </c:pt>
                <c:pt idx="1">
                  <c:v>1</c:v>
                </c:pt>
                <c:pt idx="2">
                  <c:v>10</c:v>
                </c:pt>
                <c:pt idx="3">
                  <c:v>14</c:v>
                </c:pt>
                <c:pt idx="4">
                  <c:v>5</c:v>
                </c:pt>
                <c:pt idx="5">
                  <c:v>38</c:v>
                </c:pt>
                <c:pt idx="6">
                  <c:v>5</c:v>
                </c:pt>
                <c:pt idx="7">
                  <c:v>23</c:v>
                </c:pt>
                <c:pt idx="8">
                  <c:v>11</c:v>
                </c:pt>
                <c:pt idx="9">
                  <c:v>17</c:v>
                </c:pt>
                <c:pt idx="10">
                  <c:v>6</c:v>
                </c:pt>
                <c:pt idx="11">
                  <c:v>5</c:v>
                </c:pt>
                <c:pt idx="12">
                  <c:v>8</c:v>
                </c:pt>
                <c:pt idx="13">
                  <c:v>29</c:v>
                </c:pt>
                <c:pt idx="14">
                  <c:v>24</c:v>
                </c:pt>
                <c:pt idx="15">
                  <c:v>6</c:v>
                </c:pt>
                <c:pt idx="16">
                  <c:v>30</c:v>
                </c:pt>
                <c:pt idx="17">
                  <c:v>7</c:v>
                </c:pt>
                <c:pt idx="21">
                  <c:v>11</c:v>
                </c:pt>
                <c:pt idx="2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E3-44C2-8BC7-92D7040412AF}"/>
            </c:ext>
          </c:extLst>
        </c:ser>
        <c:ser>
          <c:idx val="4"/>
          <c:order val="4"/>
          <c:tx>
            <c:strRef>
              <c:f>planer!$F$40</c:f>
              <c:strCache>
                <c:ptCount val="1"/>
                <c:pt idx="0">
                  <c:v>Avslutte med mastergrad</c:v>
                </c:pt>
              </c:strCache>
            </c:strRef>
          </c:tx>
          <c:invertIfNegative val="0"/>
          <c:cat>
            <c:strRef>
              <c:f>planer!$A$41:$A$63</c:f>
              <c:strCache>
                <c:ptCount val="23"/>
                <c:pt idx="0">
                  <c:v>Årsstudium </c:v>
                </c:pt>
                <c:pt idx="1">
                  <c:v>Matematikk</c:v>
                </c:pt>
                <c:pt idx="2">
                  <c:v>Mire</c:v>
                </c:pt>
                <c:pt idx="3">
                  <c:v>Molekylærbiologi</c:v>
                </c:pt>
                <c:pt idx="4">
                  <c:v>Indtek</c:v>
                </c:pt>
                <c:pt idx="5">
                  <c:v>Biologi</c:v>
                </c:pt>
                <c:pt idx="6">
                  <c:v>Bioinformatikk</c:v>
                </c:pt>
                <c:pt idx="7">
                  <c:v>Fysikk</c:v>
                </c:pt>
                <c:pt idx="8">
                  <c:v>Nanoteknologi</c:v>
                </c:pt>
                <c:pt idx="9">
                  <c:v>Kjemi</c:v>
                </c:pt>
                <c:pt idx="10">
                  <c:v>Metos</c:v>
                </c:pt>
                <c:pt idx="11">
                  <c:v>Datavitenskap</c:v>
                </c:pt>
                <c:pt idx="12">
                  <c:v>Havbruk</c:v>
                </c:pt>
                <c:pt idx="13">
                  <c:v>Ptek</c:v>
                </c:pt>
                <c:pt idx="14">
                  <c:v>Geologi</c:v>
                </c:pt>
                <c:pt idx="15">
                  <c:v>IMØ</c:v>
                </c:pt>
                <c:pt idx="16">
                  <c:v>Datateknologi</c:v>
                </c:pt>
                <c:pt idx="17">
                  <c:v>Geofysikk</c:v>
                </c:pt>
                <c:pt idx="18">
                  <c:v>Fiskehelse</c:v>
                </c:pt>
                <c:pt idx="19">
                  <c:v>Lektor</c:v>
                </c:pt>
                <c:pt idx="20">
                  <c:v>Aktuar</c:v>
                </c:pt>
                <c:pt idx="21">
                  <c:v>Datasikkerhet</c:v>
                </c:pt>
                <c:pt idx="22">
                  <c:v>Statistikk</c:v>
                </c:pt>
              </c:strCache>
            </c:strRef>
          </c:cat>
          <c:val>
            <c:numRef>
              <c:f>planer!$F$41:$F$63</c:f>
              <c:numCache>
                <c:formatCode>General</c:formatCode>
                <c:ptCount val="23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9</c:v>
                </c:pt>
                <c:pt idx="4">
                  <c:v>5</c:v>
                </c:pt>
                <c:pt idx="5">
                  <c:v>29</c:v>
                </c:pt>
                <c:pt idx="6">
                  <c:v>2</c:v>
                </c:pt>
                <c:pt idx="7">
                  <c:v>11</c:v>
                </c:pt>
                <c:pt idx="8">
                  <c:v>9</c:v>
                </c:pt>
                <c:pt idx="9">
                  <c:v>12</c:v>
                </c:pt>
                <c:pt idx="10">
                  <c:v>9</c:v>
                </c:pt>
                <c:pt idx="11">
                  <c:v>1</c:v>
                </c:pt>
                <c:pt idx="12">
                  <c:v>6</c:v>
                </c:pt>
                <c:pt idx="13">
                  <c:v>15</c:v>
                </c:pt>
                <c:pt idx="14">
                  <c:v>39</c:v>
                </c:pt>
                <c:pt idx="15">
                  <c:v>3</c:v>
                </c:pt>
                <c:pt idx="16">
                  <c:v>11</c:v>
                </c:pt>
                <c:pt idx="17">
                  <c:v>7</c:v>
                </c:pt>
                <c:pt idx="18">
                  <c:v>22</c:v>
                </c:pt>
                <c:pt idx="19">
                  <c:v>41</c:v>
                </c:pt>
                <c:pt idx="20">
                  <c:v>8</c:v>
                </c:pt>
                <c:pt idx="2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E3-44C2-8BC7-92D7040412AF}"/>
            </c:ext>
          </c:extLst>
        </c:ser>
        <c:ser>
          <c:idx val="5"/>
          <c:order val="5"/>
          <c:tx>
            <c:strRef>
              <c:f>planer!$G$40</c:f>
              <c:strCache>
                <c:ptCount val="1"/>
                <c:pt idx="0">
                  <c:v>Avslutte doktorgrad</c:v>
                </c:pt>
              </c:strCache>
            </c:strRef>
          </c:tx>
          <c:invertIfNegative val="0"/>
          <c:cat>
            <c:strRef>
              <c:f>planer!$A$41:$A$63</c:f>
              <c:strCache>
                <c:ptCount val="23"/>
                <c:pt idx="0">
                  <c:v>Årsstudium </c:v>
                </c:pt>
                <c:pt idx="1">
                  <c:v>Matematikk</c:v>
                </c:pt>
                <c:pt idx="2">
                  <c:v>Mire</c:v>
                </c:pt>
                <c:pt idx="3">
                  <c:v>Molekylærbiologi</c:v>
                </c:pt>
                <c:pt idx="4">
                  <c:v>Indtek</c:v>
                </c:pt>
                <c:pt idx="5">
                  <c:v>Biologi</c:v>
                </c:pt>
                <c:pt idx="6">
                  <c:v>Bioinformatikk</c:v>
                </c:pt>
                <c:pt idx="7">
                  <c:v>Fysikk</c:v>
                </c:pt>
                <c:pt idx="8">
                  <c:v>Nanoteknologi</c:v>
                </c:pt>
                <c:pt idx="9">
                  <c:v>Kjemi</c:v>
                </c:pt>
                <c:pt idx="10">
                  <c:v>Metos</c:v>
                </c:pt>
                <c:pt idx="11">
                  <c:v>Datavitenskap</c:v>
                </c:pt>
                <c:pt idx="12">
                  <c:v>Havbruk</c:v>
                </c:pt>
                <c:pt idx="13">
                  <c:v>Ptek</c:v>
                </c:pt>
                <c:pt idx="14">
                  <c:v>Geologi</c:v>
                </c:pt>
                <c:pt idx="15">
                  <c:v>IMØ</c:v>
                </c:pt>
                <c:pt idx="16">
                  <c:v>Datateknologi</c:v>
                </c:pt>
                <c:pt idx="17">
                  <c:v>Geofysikk</c:v>
                </c:pt>
                <c:pt idx="18">
                  <c:v>Fiskehelse</c:v>
                </c:pt>
                <c:pt idx="19">
                  <c:v>Lektor</c:v>
                </c:pt>
                <c:pt idx="20">
                  <c:v>Aktuar</c:v>
                </c:pt>
                <c:pt idx="21">
                  <c:v>Datasikkerhet</c:v>
                </c:pt>
                <c:pt idx="22">
                  <c:v>Statistikk</c:v>
                </c:pt>
              </c:strCache>
            </c:strRef>
          </c:cat>
          <c:val>
            <c:numRef>
              <c:f>planer!$G$41:$G$63</c:f>
              <c:numCache>
                <c:formatCode>General</c:formatCode>
                <c:ptCount val="23"/>
                <c:pt idx="3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E3-44C2-8BC7-92D7040412AF}"/>
            </c:ext>
          </c:extLst>
        </c:ser>
        <c:ser>
          <c:idx val="6"/>
          <c:order val="6"/>
          <c:tx>
            <c:strRef>
              <c:f>planer!$H$40</c:f>
              <c:strCache>
                <c:ptCount val="1"/>
                <c:pt idx="0">
                  <c:v>Vet ikke</c:v>
                </c:pt>
              </c:strCache>
            </c:strRef>
          </c:tx>
          <c:invertIfNegative val="0"/>
          <c:cat>
            <c:strRef>
              <c:f>planer!$A$41:$A$63</c:f>
              <c:strCache>
                <c:ptCount val="23"/>
                <c:pt idx="0">
                  <c:v>Årsstudium </c:v>
                </c:pt>
                <c:pt idx="1">
                  <c:v>Matematikk</c:v>
                </c:pt>
                <c:pt idx="2">
                  <c:v>Mire</c:v>
                </c:pt>
                <c:pt idx="3">
                  <c:v>Molekylærbiologi</c:v>
                </c:pt>
                <c:pt idx="4">
                  <c:v>Indtek</c:v>
                </c:pt>
                <c:pt idx="5">
                  <c:v>Biologi</c:v>
                </c:pt>
                <c:pt idx="6">
                  <c:v>Bioinformatikk</c:v>
                </c:pt>
                <c:pt idx="7">
                  <c:v>Fysikk</c:v>
                </c:pt>
                <c:pt idx="8">
                  <c:v>Nanoteknologi</c:v>
                </c:pt>
                <c:pt idx="9">
                  <c:v>Kjemi</c:v>
                </c:pt>
                <c:pt idx="10">
                  <c:v>Metos</c:v>
                </c:pt>
                <c:pt idx="11">
                  <c:v>Datavitenskap</c:v>
                </c:pt>
                <c:pt idx="12">
                  <c:v>Havbruk</c:v>
                </c:pt>
                <c:pt idx="13">
                  <c:v>Ptek</c:v>
                </c:pt>
                <c:pt idx="14">
                  <c:v>Geologi</c:v>
                </c:pt>
                <c:pt idx="15">
                  <c:v>IMØ</c:v>
                </c:pt>
                <c:pt idx="16">
                  <c:v>Datateknologi</c:v>
                </c:pt>
                <c:pt idx="17">
                  <c:v>Geofysikk</c:v>
                </c:pt>
                <c:pt idx="18">
                  <c:v>Fiskehelse</c:v>
                </c:pt>
                <c:pt idx="19">
                  <c:v>Lektor</c:v>
                </c:pt>
                <c:pt idx="20">
                  <c:v>Aktuar</c:v>
                </c:pt>
                <c:pt idx="21">
                  <c:v>Datasikkerhet</c:v>
                </c:pt>
                <c:pt idx="22">
                  <c:v>Statistikk</c:v>
                </c:pt>
              </c:strCache>
            </c:strRef>
          </c:cat>
          <c:val>
            <c:numRef>
              <c:f>planer!$H$41:$H$63</c:f>
              <c:numCache>
                <c:formatCode>General</c:formatCode>
                <c:ptCount val="23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13</c:v>
                </c:pt>
                <c:pt idx="6">
                  <c:v>2</c:v>
                </c:pt>
                <c:pt idx="7">
                  <c:v>6</c:v>
                </c:pt>
                <c:pt idx="8">
                  <c:v>2</c:v>
                </c:pt>
                <c:pt idx="9">
                  <c:v>4</c:v>
                </c:pt>
                <c:pt idx="10">
                  <c:v>2</c:v>
                </c:pt>
                <c:pt idx="11">
                  <c:v>0</c:v>
                </c:pt>
                <c:pt idx="12">
                  <c:v>2</c:v>
                </c:pt>
                <c:pt idx="13">
                  <c:v>5</c:v>
                </c:pt>
                <c:pt idx="14">
                  <c:v>3</c:v>
                </c:pt>
                <c:pt idx="15">
                  <c:v>1</c:v>
                </c:pt>
                <c:pt idx="16">
                  <c:v>2</c:v>
                </c:pt>
                <c:pt idx="17">
                  <c:v>0</c:v>
                </c:pt>
                <c:pt idx="18">
                  <c:v>1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E3-44C2-8BC7-92D7040412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198464"/>
        <c:axId val="183200000"/>
      </c:barChart>
      <c:catAx>
        <c:axId val="1831984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3200000"/>
        <c:crosses val="autoZero"/>
        <c:auto val="1"/>
        <c:lblAlgn val="ctr"/>
        <c:lblOffset val="100"/>
        <c:noMultiLvlLbl val="0"/>
      </c:catAx>
      <c:valAx>
        <c:axId val="18320000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31984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Motivasjon!$B$152</c:f>
              <c:strCache>
                <c:ptCount val="1"/>
                <c:pt idx="0">
                  <c:v>Vet ikke - ikke svar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Motivasjon!$A$153:$A$157</c:f>
              <c:strCache>
                <c:ptCount val="5"/>
                <c:pt idx="0">
                  <c:v>Interesse</c:v>
                </c:pt>
                <c:pt idx="1">
                  <c:v>Arb marked</c:v>
                </c:pt>
                <c:pt idx="2">
                  <c:v>Få jobben</c:v>
                </c:pt>
                <c:pt idx="3">
                  <c:v>Uviss</c:v>
                </c:pt>
                <c:pt idx="4">
                  <c:v>Tilleggspoeng</c:v>
                </c:pt>
              </c:strCache>
            </c:strRef>
          </c:cat>
          <c:val>
            <c:numRef>
              <c:f>Motivasjon!$B$153:$B$157</c:f>
              <c:numCache>
                <c:formatCode>General</c:formatCode>
                <c:ptCount val="5"/>
                <c:pt idx="0">
                  <c:v>18</c:v>
                </c:pt>
                <c:pt idx="1">
                  <c:v>56</c:v>
                </c:pt>
                <c:pt idx="2">
                  <c:v>58</c:v>
                </c:pt>
                <c:pt idx="3">
                  <c:v>63</c:v>
                </c:pt>
                <c:pt idx="4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2-47DB-9F1E-6C8253E58347}"/>
            </c:ext>
          </c:extLst>
        </c:ser>
        <c:ser>
          <c:idx val="1"/>
          <c:order val="1"/>
          <c:tx>
            <c:strRef>
              <c:f>Motivasjon!$C$152</c:f>
              <c:strCache>
                <c:ptCount val="1"/>
                <c:pt idx="0">
                  <c:v>Ingen betydning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Motivasjon!$A$153:$A$157</c:f>
              <c:strCache>
                <c:ptCount val="5"/>
                <c:pt idx="0">
                  <c:v>Interesse</c:v>
                </c:pt>
                <c:pt idx="1">
                  <c:v>Arb marked</c:v>
                </c:pt>
                <c:pt idx="2">
                  <c:v>Få jobben</c:v>
                </c:pt>
                <c:pt idx="3">
                  <c:v>Uviss</c:v>
                </c:pt>
                <c:pt idx="4">
                  <c:v>Tilleggspoeng</c:v>
                </c:pt>
              </c:strCache>
            </c:strRef>
          </c:cat>
          <c:val>
            <c:numRef>
              <c:f>Motivasjon!$C$153:$C$157</c:f>
              <c:numCache>
                <c:formatCode>General</c:formatCode>
                <c:ptCount val="5"/>
                <c:pt idx="0">
                  <c:v>1</c:v>
                </c:pt>
                <c:pt idx="1">
                  <c:v>281</c:v>
                </c:pt>
                <c:pt idx="2">
                  <c:v>80</c:v>
                </c:pt>
                <c:pt idx="3">
                  <c:v>268</c:v>
                </c:pt>
                <c:pt idx="4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22-47DB-9F1E-6C8253E58347}"/>
            </c:ext>
          </c:extLst>
        </c:ser>
        <c:ser>
          <c:idx val="2"/>
          <c:order val="2"/>
          <c:tx>
            <c:strRef>
              <c:f>Motivasjon!$D$152</c:f>
              <c:strCache>
                <c:ptCount val="1"/>
                <c:pt idx="0">
                  <c:v>En viss betydning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Motivasjon!$A$153:$A$157</c:f>
              <c:strCache>
                <c:ptCount val="5"/>
                <c:pt idx="0">
                  <c:v>Interesse</c:v>
                </c:pt>
                <c:pt idx="1">
                  <c:v>Arb marked</c:v>
                </c:pt>
                <c:pt idx="2">
                  <c:v>Få jobben</c:v>
                </c:pt>
                <c:pt idx="3">
                  <c:v>Uviss</c:v>
                </c:pt>
                <c:pt idx="4">
                  <c:v>Tilleggspoeng</c:v>
                </c:pt>
              </c:strCache>
            </c:strRef>
          </c:cat>
          <c:val>
            <c:numRef>
              <c:f>Motivasjon!$D$153:$D$157</c:f>
              <c:numCache>
                <c:formatCode>General</c:formatCode>
                <c:ptCount val="5"/>
                <c:pt idx="0">
                  <c:v>169</c:v>
                </c:pt>
                <c:pt idx="1">
                  <c:v>272</c:v>
                </c:pt>
                <c:pt idx="2">
                  <c:v>287</c:v>
                </c:pt>
                <c:pt idx="3">
                  <c:v>260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22-47DB-9F1E-6C8253E58347}"/>
            </c:ext>
          </c:extLst>
        </c:ser>
        <c:ser>
          <c:idx val="3"/>
          <c:order val="3"/>
          <c:tx>
            <c:strRef>
              <c:f>Motivasjon!$E$152</c:f>
              <c:strCache>
                <c:ptCount val="1"/>
                <c:pt idx="0">
                  <c:v>Stor betydning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Motivasjon!$A$153:$A$157</c:f>
              <c:strCache>
                <c:ptCount val="5"/>
                <c:pt idx="0">
                  <c:v>Interesse</c:v>
                </c:pt>
                <c:pt idx="1">
                  <c:v>Arb marked</c:v>
                </c:pt>
                <c:pt idx="2">
                  <c:v>Få jobben</c:v>
                </c:pt>
                <c:pt idx="3">
                  <c:v>Uviss</c:v>
                </c:pt>
                <c:pt idx="4">
                  <c:v>Tilleggspoeng</c:v>
                </c:pt>
              </c:strCache>
            </c:strRef>
          </c:cat>
          <c:val>
            <c:numRef>
              <c:f>Motivasjon!$E$153:$E$157</c:f>
              <c:numCache>
                <c:formatCode>General</c:formatCode>
                <c:ptCount val="5"/>
                <c:pt idx="0">
                  <c:v>477</c:v>
                </c:pt>
                <c:pt idx="1">
                  <c:v>56</c:v>
                </c:pt>
                <c:pt idx="2">
                  <c:v>240</c:v>
                </c:pt>
                <c:pt idx="3">
                  <c:v>74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22-47DB-9F1E-6C8253E5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0102112"/>
        <c:axId val="510105720"/>
        <c:axId val="0"/>
      </c:bar3DChart>
      <c:catAx>
        <c:axId val="51010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10105720"/>
        <c:crosses val="autoZero"/>
        <c:auto val="1"/>
        <c:lblAlgn val="ctr"/>
        <c:lblOffset val="100"/>
        <c:noMultiLvlLbl val="0"/>
      </c:catAx>
      <c:valAx>
        <c:axId val="510105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1010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motivasjon!$A$3</c:f>
              <c:strCache>
                <c:ptCount val="1"/>
                <c:pt idx="0">
                  <c:v>Vet ikke - ikke svar</c:v>
                </c:pt>
              </c:strCache>
            </c:strRef>
          </c:tx>
          <c:invertIfNegative val="0"/>
          <c:cat>
            <c:strRef>
              <c:f>motivasjon!$B$2:$F$2</c:f>
              <c:strCache>
                <c:ptCount val="5"/>
                <c:pt idx="0">
                  <c:v>Interesse</c:v>
                </c:pt>
                <c:pt idx="1">
                  <c:v>Vanskelig arb.marked</c:v>
                </c:pt>
                <c:pt idx="2">
                  <c:v> For ønsket jobb</c:v>
                </c:pt>
                <c:pt idx="3">
                  <c:v>Hva ellers?</c:v>
                </c:pt>
                <c:pt idx="4">
                  <c:v>Tilleggsp.</c:v>
                </c:pt>
              </c:strCache>
            </c:strRef>
          </c:cat>
          <c:val>
            <c:numRef>
              <c:f>motivasjon!$B$3:$F$3</c:f>
              <c:numCache>
                <c:formatCode>General</c:formatCode>
                <c:ptCount val="5"/>
                <c:pt idx="0">
                  <c:v>13</c:v>
                </c:pt>
                <c:pt idx="1">
                  <c:v>52</c:v>
                </c:pt>
                <c:pt idx="2">
                  <c:v>38</c:v>
                </c:pt>
                <c:pt idx="3">
                  <c:v>47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9F-4772-AD30-4ED932A87890}"/>
            </c:ext>
          </c:extLst>
        </c:ser>
        <c:ser>
          <c:idx val="1"/>
          <c:order val="1"/>
          <c:tx>
            <c:strRef>
              <c:f>motivasjon!$A$4</c:f>
              <c:strCache>
                <c:ptCount val="1"/>
                <c:pt idx="0">
                  <c:v>Ingen betydning</c:v>
                </c:pt>
              </c:strCache>
            </c:strRef>
          </c:tx>
          <c:invertIfNegative val="0"/>
          <c:cat>
            <c:strRef>
              <c:f>motivasjon!$B$2:$F$2</c:f>
              <c:strCache>
                <c:ptCount val="5"/>
                <c:pt idx="0">
                  <c:v>Interesse</c:v>
                </c:pt>
                <c:pt idx="1">
                  <c:v>Vanskelig arb.marked</c:v>
                </c:pt>
                <c:pt idx="2">
                  <c:v> For ønsket jobb</c:v>
                </c:pt>
                <c:pt idx="3">
                  <c:v>Hva ellers?</c:v>
                </c:pt>
                <c:pt idx="4">
                  <c:v>Tilleggsp.</c:v>
                </c:pt>
              </c:strCache>
            </c:strRef>
          </c:cat>
          <c:val>
            <c:numRef>
              <c:f>motivasjon!$B$4:$F$4</c:f>
              <c:numCache>
                <c:formatCode>General</c:formatCode>
                <c:ptCount val="5"/>
                <c:pt idx="0">
                  <c:v>5</c:v>
                </c:pt>
                <c:pt idx="1">
                  <c:v>252</c:v>
                </c:pt>
                <c:pt idx="2">
                  <c:v>80</c:v>
                </c:pt>
                <c:pt idx="3">
                  <c:v>316</c:v>
                </c:pt>
                <c:pt idx="4">
                  <c:v>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9F-4772-AD30-4ED932A87890}"/>
            </c:ext>
          </c:extLst>
        </c:ser>
        <c:ser>
          <c:idx val="2"/>
          <c:order val="2"/>
          <c:tx>
            <c:strRef>
              <c:f>motivasjon!$A$5</c:f>
              <c:strCache>
                <c:ptCount val="1"/>
                <c:pt idx="0">
                  <c:v>En viss betydning</c:v>
                </c:pt>
              </c:strCache>
            </c:strRef>
          </c:tx>
          <c:invertIfNegative val="0"/>
          <c:cat>
            <c:strRef>
              <c:f>motivasjon!$B$2:$F$2</c:f>
              <c:strCache>
                <c:ptCount val="5"/>
                <c:pt idx="0">
                  <c:v>Interesse</c:v>
                </c:pt>
                <c:pt idx="1">
                  <c:v>Vanskelig arb.marked</c:v>
                </c:pt>
                <c:pt idx="2">
                  <c:v> For ønsket jobb</c:v>
                </c:pt>
                <c:pt idx="3">
                  <c:v>Hva ellers?</c:v>
                </c:pt>
                <c:pt idx="4">
                  <c:v>Tilleggsp.</c:v>
                </c:pt>
              </c:strCache>
            </c:strRef>
          </c:cat>
          <c:val>
            <c:numRef>
              <c:f>motivasjon!$B$5:$F$5</c:f>
              <c:numCache>
                <c:formatCode>General</c:formatCode>
                <c:ptCount val="5"/>
                <c:pt idx="0">
                  <c:v>129</c:v>
                </c:pt>
                <c:pt idx="1">
                  <c:v>246</c:v>
                </c:pt>
                <c:pt idx="2">
                  <c:v>256</c:v>
                </c:pt>
                <c:pt idx="3">
                  <c:v>203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9F-4772-AD30-4ED932A87890}"/>
            </c:ext>
          </c:extLst>
        </c:ser>
        <c:ser>
          <c:idx val="3"/>
          <c:order val="3"/>
          <c:tx>
            <c:strRef>
              <c:f>motivasjon!$A$6</c:f>
              <c:strCache>
                <c:ptCount val="1"/>
                <c:pt idx="0">
                  <c:v>Stor betydning</c:v>
                </c:pt>
              </c:strCache>
            </c:strRef>
          </c:tx>
          <c:invertIfNegative val="0"/>
          <c:cat>
            <c:strRef>
              <c:f>motivasjon!$B$2:$F$2</c:f>
              <c:strCache>
                <c:ptCount val="5"/>
                <c:pt idx="0">
                  <c:v>Interesse</c:v>
                </c:pt>
                <c:pt idx="1">
                  <c:v>Vanskelig arb.marked</c:v>
                </c:pt>
                <c:pt idx="2">
                  <c:v> For ønsket jobb</c:v>
                </c:pt>
                <c:pt idx="3">
                  <c:v>Hva ellers?</c:v>
                </c:pt>
                <c:pt idx="4">
                  <c:v>Tilleggsp.</c:v>
                </c:pt>
              </c:strCache>
            </c:strRef>
          </c:cat>
          <c:val>
            <c:numRef>
              <c:f>motivasjon!$B$6:$F$6</c:f>
              <c:numCache>
                <c:formatCode>General</c:formatCode>
                <c:ptCount val="5"/>
                <c:pt idx="0">
                  <c:v>458</c:v>
                </c:pt>
                <c:pt idx="1">
                  <c:v>55</c:v>
                </c:pt>
                <c:pt idx="2">
                  <c:v>231</c:v>
                </c:pt>
                <c:pt idx="3">
                  <c:v>39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9F-4772-AD30-4ED932A878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476608"/>
        <c:axId val="185478144"/>
        <c:axId val="0"/>
      </c:bar3DChart>
      <c:catAx>
        <c:axId val="185476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5478144"/>
        <c:crosses val="autoZero"/>
        <c:auto val="1"/>
        <c:lblAlgn val="ctr"/>
        <c:lblOffset val="100"/>
        <c:noMultiLvlLbl val="0"/>
      </c:catAx>
      <c:valAx>
        <c:axId val="1854781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85476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Motivasjon!$B$3</c:f>
              <c:strCache>
                <c:ptCount val="1"/>
                <c:pt idx="0">
                  <c:v>Vet ikke - ikke svar</c:v>
                </c:pt>
              </c:strCache>
            </c:strRef>
          </c:tx>
          <c:invertIfNegative val="0"/>
          <c:cat>
            <c:strRef>
              <c:f>Motivasjon!$A$4:$A$26</c:f>
              <c:strCache>
                <c:ptCount val="23"/>
                <c:pt idx="0">
                  <c:v>IMØ</c:v>
                </c:pt>
                <c:pt idx="1">
                  <c:v>Havbruk</c:v>
                </c:pt>
                <c:pt idx="2">
                  <c:v>Ptek</c:v>
                </c:pt>
                <c:pt idx="3">
                  <c:v>Aktuar</c:v>
                </c:pt>
                <c:pt idx="4">
                  <c:v>Bioinformatikk</c:v>
                </c:pt>
                <c:pt idx="5">
                  <c:v>Statistikk</c:v>
                </c:pt>
                <c:pt idx="6">
                  <c:v>Geofysikk</c:v>
                </c:pt>
                <c:pt idx="7">
                  <c:v>Nanoteknologi</c:v>
                </c:pt>
                <c:pt idx="8">
                  <c:v>Datasikkerhet</c:v>
                </c:pt>
                <c:pt idx="9">
                  <c:v>Årsstudium </c:v>
                </c:pt>
                <c:pt idx="10">
                  <c:v>Datateknologi</c:v>
                </c:pt>
                <c:pt idx="11">
                  <c:v>Lektor</c:v>
                </c:pt>
                <c:pt idx="12">
                  <c:v>Kjemi</c:v>
                </c:pt>
                <c:pt idx="13">
                  <c:v>Biologi</c:v>
                </c:pt>
                <c:pt idx="14">
                  <c:v>Matematikk</c:v>
                </c:pt>
                <c:pt idx="15">
                  <c:v>Mire</c:v>
                </c:pt>
                <c:pt idx="16">
                  <c:v>Geologi</c:v>
                </c:pt>
                <c:pt idx="17">
                  <c:v>Fysikk</c:v>
                </c:pt>
                <c:pt idx="18">
                  <c:v>Fiskehelse</c:v>
                </c:pt>
                <c:pt idx="19">
                  <c:v>Metos</c:v>
                </c:pt>
                <c:pt idx="20">
                  <c:v>Indtek</c:v>
                </c:pt>
                <c:pt idx="21">
                  <c:v>Datavitenskap</c:v>
                </c:pt>
                <c:pt idx="22">
                  <c:v>Molekylærbiologi</c:v>
                </c:pt>
              </c:strCache>
            </c:strRef>
          </c:cat>
          <c:val>
            <c:numRef>
              <c:f>Motivasjon!$B$4:$B$26</c:f>
              <c:numCache>
                <c:formatCode>General</c:formatCode>
                <c:ptCount val="23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1</c:v>
                </c:pt>
                <c:pt idx="21">
                  <c:v>0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3D-4863-B72D-A51DAA609FC2}"/>
            </c:ext>
          </c:extLst>
        </c:ser>
        <c:ser>
          <c:idx val="1"/>
          <c:order val="1"/>
          <c:tx>
            <c:strRef>
              <c:f>Motivasjon!$C$3</c:f>
              <c:strCache>
                <c:ptCount val="1"/>
                <c:pt idx="0">
                  <c:v>Ingen betydning</c:v>
                </c:pt>
              </c:strCache>
            </c:strRef>
          </c:tx>
          <c:invertIfNegative val="0"/>
          <c:cat>
            <c:strRef>
              <c:f>Motivasjon!$A$4:$A$26</c:f>
              <c:strCache>
                <c:ptCount val="23"/>
                <c:pt idx="0">
                  <c:v>IMØ</c:v>
                </c:pt>
                <c:pt idx="1">
                  <c:v>Havbruk</c:v>
                </c:pt>
                <c:pt idx="2">
                  <c:v>Ptek</c:v>
                </c:pt>
                <c:pt idx="3">
                  <c:v>Aktuar</c:v>
                </c:pt>
                <c:pt idx="4">
                  <c:v>Bioinformatikk</c:v>
                </c:pt>
                <c:pt idx="5">
                  <c:v>Statistikk</c:v>
                </c:pt>
                <c:pt idx="6">
                  <c:v>Geofysikk</c:v>
                </c:pt>
                <c:pt idx="7">
                  <c:v>Nanoteknologi</c:v>
                </c:pt>
                <c:pt idx="8">
                  <c:v>Datasikkerhet</c:v>
                </c:pt>
                <c:pt idx="9">
                  <c:v>Årsstudium </c:v>
                </c:pt>
                <c:pt idx="10">
                  <c:v>Datateknologi</c:v>
                </c:pt>
                <c:pt idx="11">
                  <c:v>Lektor</c:v>
                </c:pt>
                <c:pt idx="12">
                  <c:v>Kjemi</c:v>
                </c:pt>
                <c:pt idx="13">
                  <c:v>Biologi</c:v>
                </c:pt>
                <c:pt idx="14">
                  <c:v>Matematikk</c:v>
                </c:pt>
                <c:pt idx="15">
                  <c:v>Mire</c:v>
                </c:pt>
                <c:pt idx="16">
                  <c:v>Geologi</c:v>
                </c:pt>
                <c:pt idx="17">
                  <c:v>Fysikk</c:v>
                </c:pt>
                <c:pt idx="18">
                  <c:v>Fiskehelse</c:v>
                </c:pt>
                <c:pt idx="19">
                  <c:v>Metos</c:v>
                </c:pt>
                <c:pt idx="20">
                  <c:v>Indtek</c:v>
                </c:pt>
                <c:pt idx="21">
                  <c:v>Datavitenskap</c:v>
                </c:pt>
                <c:pt idx="22">
                  <c:v>Molekylærbiologi</c:v>
                </c:pt>
              </c:strCache>
            </c:strRef>
          </c:cat>
          <c:val>
            <c:numRef>
              <c:f>Motivasjon!$C$4:$C$26</c:f>
              <c:numCache>
                <c:formatCode>General</c:formatCode>
                <c:ptCount val="23"/>
                <c:pt idx="2">
                  <c:v>2</c:v>
                </c:pt>
                <c:pt idx="7">
                  <c:v>1</c:v>
                </c:pt>
                <c:pt idx="9">
                  <c:v>1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3D-4863-B72D-A51DAA609FC2}"/>
            </c:ext>
          </c:extLst>
        </c:ser>
        <c:ser>
          <c:idx val="2"/>
          <c:order val="2"/>
          <c:tx>
            <c:strRef>
              <c:f>Motivasjon!$D$3</c:f>
              <c:strCache>
                <c:ptCount val="1"/>
                <c:pt idx="0">
                  <c:v>En viss betydning</c:v>
                </c:pt>
              </c:strCache>
            </c:strRef>
          </c:tx>
          <c:invertIfNegative val="0"/>
          <c:cat>
            <c:strRef>
              <c:f>Motivasjon!$A$4:$A$26</c:f>
              <c:strCache>
                <c:ptCount val="23"/>
                <c:pt idx="0">
                  <c:v>IMØ</c:v>
                </c:pt>
                <c:pt idx="1">
                  <c:v>Havbruk</c:v>
                </c:pt>
                <c:pt idx="2">
                  <c:v>Ptek</c:v>
                </c:pt>
                <c:pt idx="3">
                  <c:v>Aktuar</c:v>
                </c:pt>
                <c:pt idx="4">
                  <c:v>Bioinformatikk</c:v>
                </c:pt>
                <c:pt idx="5">
                  <c:v>Statistikk</c:v>
                </c:pt>
                <c:pt idx="6">
                  <c:v>Geofysikk</c:v>
                </c:pt>
                <c:pt idx="7">
                  <c:v>Nanoteknologi</c:v>
                </c:pt>
                <c:pt idx="8">
                  <c:v>Datasikkerhet</c:v>
                </c:pt>
                <c:pt idx="9">
                  <c:v>Årsstudium </c:v>
                </c:pt>
                <c:pt idx="10">
                  <c:v>Datateknologi</c:v>
                </c:pt>
                <c:pt idx="11">
                  <c:v>Lektor</c:v>
                </c:pt>
                <c:pt idx="12">
                  <c:v>Kjemi</c:v>
                </c:pt>
                <c:pt idx="13">
                  <c:v>Biologi</c:v>
                </c:pt>
                <c:pt idx="14">
                  <c:v>Matematikk</c:v>
                </c:pt>
                <c:pt idx="15">
                  <c:v>Mire</c:v>
                </c:pt>
                <c:pt idx="16">
                  <c:v>Geologi</c:v>
                </c:pt>
                <c:pt idx="17">
                  <c:v>Fysikk</c:v>
                </c:pt>
                <c:pt idx="18">
                  <c:v>Fiskehelse</c:v>
                </c:pt>
                <c:pt idx="19">
                  <c:v>Metos</c:v>
                </c:pt>
                <c:pt idx="20">
                  <c:v>Indtek</c:v>
                </c:pt>
                <c:pt idx="21">
                  <c:v>Datavitenskap</c:v>
                </c:pt>
                <c:pt idx="22">
                  <c:v>Molekylærbiologi</c:v>
                </c:pt>
              </c:strCache>
            </c:strRef>
          </c:cat>
          <c:val>
            <c:numRef>
              <c:f>Motivasjon!$D$4:$D$26</c:f>
              <c:numCache>
                <c:formatCode>General</c:formatCode>
                <c:ptCount val="23"/>
                <c:pt idx="0">
                  <c:v>8</c:v>
                </c:pt>
                <c:pt idx="1">
                  <c:v>7</c:v>
                </c:pt>
                <c:pt idx="2">
                  <c:v>21</c:v>
                </c:pt>
                <c:pt idx="3">
                  <c:v>4</c:v>
                </c:pt>
                <c:pt idx="4">
                  <c:v>5</c:v>
                </c:pt>
                <c:pt idx="5">
                  <c:v>1</c:v>
                </c:pt>
                <c:pt idx="6">
                  <c:v>5</c:v>
                </c:pt>
                <c:pt idx="7">
                  <c:v>8</c:v>
                </c:pt>
                <c:pt idx="8">
                  <c:v>4</c:v>
                </c:pt>
                <c:pt idx="9">
                  <c:v>16</c:v>
                </c:pt>
                <c:pt idx="10">
                  <c:v>12</c:v>
                </c:pt>
                <c:pt idx="11">
                  <c:v>12</c:v>
                </c:pt>
                <c:pt idx="12">
                  <c:v>10</c:v>
                </c:pt>
                <c:pt idx="13">
                  <c:v>22</c:v>
                </c:pt>
                <c:pt idx="14">
                  <c:v>2</c:v>
                </c:pt>
                <c:pt idx="15">
                  <c:v>4</c:v>
                </c:pt>
                <c:pt idx="16">
                  <c:v>15</c:v>
                </c:pt>
                <c:pt idx="17">
                  <c:v>8</c:v>
                </c:pt>
                <c:pt idx="18">
                  <c:v>4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3D-4863-B72D-A51DAA609FC2}"/>
            </c:ext>
          </c:extLst>
        </c:ser>
        <c:ser>
          <c:idx val="3"/>
          <c:order val="3"/>
          <c:tx>
            <c:strRef>
              <c:f>Motivasjon!$E$3</c:f>
              <c:strCache>
                <c:ptCount val="1"/>
                <c:pt idx="0">
                  <c:v>Stor betydning</c:v>
                </c:pt>
              </c:strCache>
            </c:strRef>
          </c:tx>
          <c:invertIfNegative val="0"/>
          <c:cat>
            <c:strRef>
              <c:f>Motivasjon!$A$4:$A$26</c:f>
              <c:strCache>
                <c:ptCount val="23"/>
                <c:pt idx="0">
                  <c:v>IMØ</c:v>
                </c:pt>
                <c:pt idx="1">
                  <c:v>Havbruk</c:v>
                </c:pt>
                <c:pt idx="2">
                  <c:v>Ptek</c:v>
                </c:pt>
                <c:pt idx="3">
                  <c:v>Aktuar</c:v>
                </c:pt>
                <c:pt idx="4">
                  <c:v>Bioinformatikk</c:v>
                </c:pt>
                <c:pt idx="5">
                  <c:v>Statistikk</c:v>
                </c:pt>
                <c:pt idx="6">
                  <c:v>Geofysikk</c:v>
                </c:pt>
                <c:pt idx="7">
                  <c:v>Nanoteknologi</c:v>
                </c:pt>
                <c:pt idx="8">
                  <c:v>Datasikkerhet</c:v>
                </c:pt>
                <c:pt idx="9">
                  <c:v>Årsstudium </c:v>
                </c:pt>
                <c:pt idx="10">
                  <c:v>Datateknologi</c:v>
                </c:pt>
                <c:pt idx="11">
                  <c:v>Lektor</c:v>
                </c:pt>
                <c:pt idx="12">
                  <c:v>Kjemi</c:v>
                </c:pt>
                <c:pt idx="13">
                  <c:v>Biologi</c:v>
                </c:pt>
                <c:pt idx="14">
                  <c:v>Matematikk</c:v>
                </c:pt>
                <c:pt idx="15">
                  <c:v>Mire</c:v>
                </c:pt>
                <c:pt idx="16">
                  <c:v>Geologi</c:v>
                </c:pt>
                <c:pt idx="17">
                  <c:v>Fysikk</c:v>
                </c:pt>
                <c:pt idx="18">
                  <c:v>Fiskehelse</c:v>
                </c:pt>
                <c:pt idx="19">
                  <c:v>Metos</c:v>
                </c:pt>
                <c:pt idx="20">
                  <c:v>Indtek</c:v>
                </c:pt>
                <c:pt idx="21">
                  <c:v>Datavitenskap</c:v>
                </c:pt>
                <c:pt idx="22">
                  <c:v>Molekylærbiologi</c:v>
                </c:pt>
              </c:strCache>
            </c:strRef>
          </c:cat>
          <c:val>
            <c:numRef>
              <c:f>Motivasjon!$E$4:$E$26</c:f>
              <c:numCache>
                <c:formatCode>General</c:formatCode>
                <c:ptCount val="23"/>
                <c:pt idx="0">
                  <c:v>2</c:v>
                </c:pt>
                <c:pt idx="1">
                  <c:v>7</c:v>
                </c:pt>
                <c:pt idx="2">
                  <c:v>24</c:v>
                </c:pt>
                <c:pt idx="3">
                  <c:v>4</c:v>
                </c:pt>
                <c:pt idx="4">
                  <c:v>5</c:v>
                </c:pt>
                <c:pt idx="5">
                  <c:v>1</c:v>
                </c:pt>
                <c:pt idx="6">
                  <c:v>9</c:v>
                </c:pt>
                <c:pt idx="7">
                  <c:v>15</c:v>
                </c:pt>
                <c:pt idx="8">
                  <c:v>10</c:v>
                </c:pt>
                <c:pt idx="9">
                  <c:v>39</c:v>
                </c:pt>
                <c:pt idx="10">
                  <c:v>31</c:v>
                </c:pt>
                <c:pt idx="11">
                  <c:v>30</c:v>
                </c:pt>
                <c:pt idx="12">
                  <c:v>26</c:v>
                </c:pt>
                <c:pt idx="13">
                  <c:v>64</c:v>
                </c:pt>
                <c:pt idx="14">
                  <c:v>6</c:v>
                </c:pt>
                <c:pt idx="15">
                  <c:v>13</c:v>
                </c:pt>
                <c:pt idx="16">
                  <c:v>55</c:v>
                </c:pt>
                <c:pt idx="17">
                  <c:v>37</c:v>
                </c:pt>
                <c:pt idx="18">
                  <c:v>19</c:v>
                </c:pt>
                <c:pt idx="19">
                  <c:v>15</c:v>
                </c:pt>
                <c:pt idx="20">
                  <c:v>11</c:v>
                </c:pt>
                <c:pt idx="21">
                  <c:v>6</c:v>
                </c:pt>
                <c:pt idx="2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3D-4863-B72D-A51DAA609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6424704"/>
        <c:axId val="186426496"/>
      </c:barChart>
      <c:catAx>
        <c:axId val="1864247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6426496"/>
        <c:crosses val="autoZero"/>
        <c:auto val="1"/>
        <c:lblAlgn val="ctr"/>
        <c:lblOffset val="100"/>
        <c:noMultiLvlLbl val="0"/>
      </c:catAx>
      <c:valAx>
        <c:axId val="18642649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64247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Kjønn!$A$31</c:f>
              <c:strCache>
                <c:ptCount val="1"/>
                <c:pt idx="0">
                  <c:v>Statistikk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Kjønn!$B$31:$C$31</c:f>
              <c:numCache>
                <c:formatCode>General</c:formatCode>
                <c:ptCount val="2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F5-419F-9F9D-49B68BDAEA2C}"/>
            </c:ext>
          </c:extLst>
        </c:ser>
        <c:ser>
          <c:idx val="1"/>
          <c:order val="1"/>
          <c:tx>
            <c:strRef>
              <c:f>Kjønn!$A$32</c:f>
              <c:strCache>
                <c:ptCount val="1"/>
                <c:pt idx="0">
                  <c:v>Datasikkerhet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Kjønn!$B$32:$C$32</c:f>
              <c:numCache>
                <c:formatCode>General</c:formatCode>
                <c:ptCount val="2"/>
                <c:pt idx="0">
                  <c:v>14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F5-419F-9F9D-49B68BDAEA2C}"/>
            </c:ext>
          </c:extLst>
        </c:ser>
        <c:ser>
          <c:idx val="2"/>
          <c:order val="2"/>
          <c:tx>
            <c:strRef>
              <c:f>Kjønn!$A$33</c:f>
              <c:strCache>
                <c:ptCount val="1"/>
                <c:pt idx="0">
                  <c:v>IMØ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Kjønn!$B$33:$C$33</c:f>
              <c:numCache>
                <c:formatCode>General</c:formatCode>
                <c:ptCount val="2"/>
                <c:pt idx="0">
                  <c:v>9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F5-419F-9F9D-49B68BDAEA2C}"/>
            </c:ext>
          </c:extLst>
        </c:ser>
        <c:ser>
          <c:idx val="3"/>
          <c:order val="3"/>
          <c:tx>
            <c:strRef>
              <c:f>Kjønn!$A$34</c:f>
              <c:strCache>
                <c:ptCount val="1"/>
                <c:pt idx="0">
                  <c:v>Datateknologi</c:v>
                </c:pt>
              </c:strCache>
            </c:strRef>
          </c:tx>
          <c:spPr>
            <a:effectLst/>
          </c:spPr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Kjønn!$B$34:$C$34</c:f>
              <c:numCache>
                <c:formatCode>General</c:formatCode>
                <c:ptCount val="2"/>
                <c:pt idx="0">
                  <c:v>39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F5-419F-9F9D-49B68BDAEA2C}"/>
            </c:ext>
          </c:extLst>
        </c:ser>
        <c:ser>
          <c:idx val="4"/>
          <c:order val="4"/>
          <c:tx>
            <c:strRef>
              <c:f>Kjønn!$A$35</c:f>
              <c:strCache>
                <c:ptCount val="1"/>
                <c:pt idx="0">
                  <c:v>Geofysikk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Kjønn!$B$35:$C$35</c:f>
              <c:numCache>
                <c:formatCode>General</c:formatCode>
                <c:ptCount val="2"/>
                <c:pt idx="0">
                  <c:v>12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F5-419F-9F9D-49B68BDAEA2C}"/>
            </c:ext>
          </c:extLst>
        </c:ser>
        <c:ser>
          <c:idx val="5"/>
          <c:order val="5"/>
          <c:tx>
            <c:strRef>
              <c:f>Kjønn!$A$36</c:f>
              <c:strCache>
                <c:ptCount val="1"/>
                <c:pt idx="0">
                  <c:v>Nanoteknologi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Kjønn!$B$36:$C$36</c:f>
              <c:numCache>
                <c:formatCode>General</c:formatCode>
                <c:ptCount val="2"/>
                <c:pt idx="0">
                  <c:v>20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F5-419F-9F9D-49B68BDAEA2C}"/>
            </c:ext>
          </c:extLst>
        </c:ser>
        <c:ser>
          <c:idx val="6"/>
          <c:order val="6"/>
          <c:tx>
            <c:strRef>
              <c:f>Kjønn!$A$37</c:f>
              <c:strCache>
                <c:ptCount val="1"/>
                <c:pt idx="0">
                  <c:v>Aktuar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Kjønn!$B$37:$C$37</c:f>
              <c:numCache>
                <c:formatCode>General</c:formatCode>
                <c:ptCount val="2"/>
                <c:pt idx="0">
                  <c:v>6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F5-419F-9F9D-49B68BDAEA2C}"/>
            </c:ext>
          </c:extLst>
        </c:ser>
        <c:ser>
          <c:idx val="7"/>
          <c:order val="7"/>
          <c:tx>
            <c:strRef>
              <c:f>Kjønn!$A$38</c:f>
              <c:strCache>
                <c:ptCount val="1"/>
                <c:pt idx="0">
                  <c:v>Matematikk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Kjønn!$B$38:$C$38</c:f>
              <c:numCache>
                <c:formatCode>General</c:formatCode>
                <c:ptCount val="2"/>
                <c:pt idx="0">
                  <c:v>6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4F5-419F-9F9D-49B68BDAEA2C}"/>
            </c:ext>
          </c:extLst>
        </c:ser>
        <c:ser>
          <c:idx val="8"/>
          <c:order val="8"/>
          <c:tx>
            <c:strRef>
              <c:f>Kjønn!$A$39</c:f>
              <c:strCache>
                <c:ptCount val="1"/>
                <c:pt idx="0">
                  <c:v>Datavitenskap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Kjønn!$B$39:$C$39</c:f>
              <c:numCache>
                <c:formatCode>General</c:formatCode>
                <c:ptCount val="2"/>
                <c:pt idx="0">
                  <c:v>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F5-419F-9F9D-49B68BDAEA2C}"/>
            </c:ext>
          </c:extLst>
        </c:ser>
        <c:ser>
          <c:idx val="9"/>
          <c:order val="9"/>
          <c:tx>
            <c:strRef>
              <c:f>Kjønn!$A$40</c:f>
              <c:strCache>
                <c:ptCount val="1"/>
                <c:pt idx="0">
                  <c:v>Ptek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Kjønn!$B$40:$C$40</c:f>
              <c:numCache>
                <c:formatCode>General</c:formatCode>
                <c:ptCount val="2"/>
                <c:pt idx="0">
                  <c:v>35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4F5-419F-9F9D-49B68BDAEA2C}"/>
            </c:ext>
          </c:extLst>
        </c:ser>
        <c:ser>
          <c:idx val="10"/>
          <c:order val="10"/>
          <c:tx>
            <c:strRef>
              <c:f>Kjønn!$A$41</c:f>
              <c:strCache>
                <c:ptCount val="1"/>
                <c:pt idx="0">
                  <c:v>Fysikk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Kjønn!$B$41:$C$41</c:f>
              <c:numCache>
                <c:formatCode>General</c:formatCode>
                <c:ptCount val="2"/>
                <c:pt idx="0">
                  <c:v>31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4F5-419F-9F9D-49B68BDAEA2C}"/>
            </c:ext>
          </c:extLst>
        </c:ser>
        <c:ser>
          <c:idx val="11"/>
          <c:order val="11"/>
          <c:tx>
            <c:strRef>
              <c:f>Kjønn!$A$42</c:f>
              <c:strCache>
                <c:ptCount val="1"/>
                <c:pt idx="0">
                  <c:v>Bioinformatikk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Kjønn!$B$42:$C$42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4F5-419F-9F9D-49B68BDAEA2C}"/>
            </c:ext>
          </c:extLst>
        </c:ser>
        <c:ser>
          <c:idx val="12"/>
          <c:order val="12"/>
          <c:tx>
            <c:strRef>
              <c:f>Kjønn!$A$43</c:f>
              <c:strCache>
                <c:ptCount val="1"/>
                <c:pt idx="0">
                  <c:v>Lektor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Kjønn!$B$43:$C$43</c:f>
              <c:numCache>
                <c:formatCode>General</c:formatCode>
                <c:ptCount val="2"/>
                <c:pt idx="0">
                  <c:v>21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4F5-419F-9F9D-49B68BDAEA2C}"/>
            </c:ext>
          </c:extLst>
        </c:ser>
        <c:ser>
          <c:idx val="13"/>
          <c:order val="13"/>
          <c:tx>
            <c:strRef>
              <c:f>Kjønn!$A$44</c:f>
              <c:strCache>
                <c:ptCount val="1"/>
                <c:pt idx="0">
                  <c:v>Kjemi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Kjønn!$B$44:$C$44</c:f>
              <c:numCache>
                <c:formatCode>General</c:formatCode>
                <c:ptCount val="2"/>
                <c:pt idx="0">
                  <c:v>17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4F5-419F-9F9D-49B68BDAEA2C}"/>
            </c:ext>
          </c:extLst>
        </c:ser>
        <c:ser>
          <c:idx val="14"/>
          <c:order val="14"/>
          <c:tx>
            <c:strRef>
              <c:f>Kjønn!$A$45</c:f>
              <c:strCache>
                <c:ptCount val="1"/>
                <c:pt idx="0">
                  <c:v>Indtek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Kjønn!$B$45:$C$45</c:f>
              <c:numCache>
                <c:formatCode>General</c:formatCode>
                <c:ptCount val="2"/>
                <c:pt idx="0">
                  <c:v>6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4F5-419F-9F9D-49B68BDAEA2C}"/>
            </c:ext>
          </c:extLst>
        </c:ser>
        <c:ser>
          <c:idx val="15"/>
          <c:order val="15"/>
          <c:tx>
            <c:strRef>
              <c:f>Kjønn!$A$46</c:f>
              <c:strCache>
                <c:ptCount val="1"/>
                <c:pt idx="0">
                  <c:v>Årsstudium 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Kjønn!$B$46:$C$46</c:f>
              <c:numCache>
                <c:formatCode>General</c:formatCode>
                <c:ptCount val="2"/>
                <c:pt idx="0">
                  <c:v>26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4F5-419F-9F9D-49B68BDAEA2C}"/>
            </c:ext>
          </c:extLst>
        </c:ser>
        <c:ser>
          <c:idx val="16"/>
          <c:order val="16"/>
          <c:tx>
            <c:strRef>
              <c:f>Kjønn!$A$47</c:f>
              <c:strCache>
                <c:ptCount val="1"/>
                <c:pt idx="0">
                  <c:v>Havbruk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Kjønn!$B$47:$C$47</c:f>
              <c:numCache>
                <c:formatCode>General</c:formatCode>
                <c:ptCount val="2"/>
                <c:pt idx="0">
                  <c:v>7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4F5-419F-9F9D-49B68BDAEA2C}"/>
            </c:ext>
          </c:extLst>
        </c:ser>
        <c:ser>
          <c:idx val="17"/>
          <c:order val="17"/>
          <c:tx>
            <c:strRef>
              <c:f>Kjønn!$A$48</c:f>
              <c:strCache>
                <c:ptCount val="1"/>
                <c:pt idx="0">
                  <c:v>Biologi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Kjønn!$B$48:$C$48</c:f>
              <c:numCache>
                <c:formatCode>General</c:formatCode>
                <c:ptCount val="2"/>
                <c:pt idx="0">
                  <c:v>38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4F5-419F-9F9D-49B68BDAEA2C}"/>
            </c:ext>
          </c:extLst>
        </c:ser>
        <c:ser>
          <c:idx val="18"/>
          <c:order val="18"/>
          <c:tx>
            <c:strRef>
              <c:f>Kjønn!$A$49</c:f>
              <c:strCache>
                <c:ptCount val="1"/>
                <c:pt idx="0">
                  <c:v>Geologi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Kjønn!$B$49:$C$49</c:f>
              <c:numCache>
                <c:formatCode>General</c:formatCode>
                <c:ptCount val="2"/>
                <c:pt idx="0">
                  <c:v>27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4F5-419F-9F9D-49B68BDAEA2C}"/>
            </c:ext>
          </c:extLst>
        </c:ser>
        <c:ser>
          <c:idx val="19"/>
          <c:order val="19"/>
          <c:tx>
            <c:strRef>
              <c:f>Kjønn!$A$50</c:f>
              <c:strCache>
                <c:ptCount val="1"/>
                <c:pt idx="0">
                  <c:v>Metos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Kjønn!$B$50:$C$50</c:f>
              <c:numCache>
                <c:formatCode>General</c:formatCode>
                <c:ptCount val="2"/>
                <c:pt idx="0">
                  <c:v>6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4F5-419F-9F9D-49B68BDAEA2C}"/>
            </c:ext>
          </c:extLst>
        </c:ser>
        <c:ser>
          <c:idx val="20"/>
          <c:order val="20"/>
          <c:tx>
            <c:strRef>
              <c:f>Kjønn!$A$51</c:f>
              <c:strCache>
                <c:ptCount val="1"/>
                <c:pt idx="0">
                  <c:v>Mire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Kjønn!$B$51:$C$51</c:f>
              <c:numCache>
                <c:formatCode>General</c:formatCode>
                <c:ptCount val="2"/>
                <c:pt idx="0">
                  <c:v>5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4F5-419F-9F9D-49B68BDAEA2C}"/>
            </c:ext>
          </c:extLst>
        </c:ser>
        <c:ser>
          <c:idx val="21"/>
          <c:order val="21"/>
          <c:tx>
            <c:strRef>
              <c:f>Kjønn!$A$52</c:f>
              <c:strCache>
                <c:ptCount val="1"/>
                <c:pt idx="0">
                  <c:v>Molekylærbiologi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Kjønn!$B$52:$C$52</c:f>
              <c:numCache>
                <c:formatCode>General</c:formatCode>
                <c:ptCount val="2"/>
                <c:pt idx="0">
                  <c:v>10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04F5-419F-9F9D-49B68BDAEA2C}"/>
            </c:ext>
          </c:extLst>
        </c:ser>
        <c:ser>
          <c:idx val="22"/>
          <c:order val="22"/>
          <c:tx>
            <c:strRef>
              <c:f>Kjønn!$A$53</c:f>
              <c:strCache>
                <c:ptCount val="1"/>
                <c:pt idx="0">
                  <c:v>Fiskehelse</c:v>
                </c:pt>
              </c:strCache>
            </c:strRef>
          </c:tx>
          <c:invertIfNegative val="0"/>
          <c:cat>
            <c:strRef>
              <c:f>Kjønn!$B$30:$C$30</c:f>
              <c:strCache>
                <c:ptCount val="2"/>
                <c:pt idx="0">
                  <c:v>Mann</c:v>
                </c:pt>
                <c:pt idx="1">
                  <c:v>Kvinne</c:v>
                </c:pt>
              </c:strCache>
            </c:strRef>
          </c:cat>
          <c:val>
            <c:numRef>
              <c:f>Kjønn!$B$53:$C$53</c:f>
              <c:numCache>
                <c:formatCode>General</c:formatCode>
                <c:ptCount val="2"/>
                <c:pt idx="0">
                  <c:v>5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4F5-419F-9F9D-49B68BDAE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8372992"/>
        <c:axId val="138374528"/>
      </c:barChart>
      <c:catAx>
        <c:axId val="138372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8374528"/>
        <c:crosses val="autoZero"/>
        <c:auto val="1"/>
        <c:lblAlgn val="ctr"/>
        <c:lblOffset val="100"/>
        <c:noMultiLvlLbl val="0"/>
      </c:catAx>
      <c:valAx>
        <c:axId val="138374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8372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348510822947484"/>
          <c:y val="3.999820433722473E-2"/>
          <c:w val="0.17461665263184523"/>
          <c:h val="0.9527155627848154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Motivasjon!$B$33</c:f>
              <c:strCache>
                <c:ptCount val="1"/>
                <c:pt idx="0">
                  <c:v>Vet ikke - ikke svar</c:v>
                </c:pt>
              </c:strCache>
            </c:strRef>
          </c:tx>
          <c:invertIfNegative val="0"/>
          <c:cat>
            <c:strRef>
              <c:f>Motivasjon!$A$34:$A$56</c:f>
              <c:strCache>
                <c:ptCount val="23"/>
                <c:pt idx="0">
                  <c:v>Geofysikk</c:v>
                </c:pt>
                <c:pt idx="1">
                  <c:v>Molekylærbiologi</c:v>
                </c:pt>
                <c:pt idx="2">
                  <c:v>Fiskehelse</c:v>
                </c:pt>
                <c:pt idx="3">
                  <c:v>Matematikk</c:v>
                </c:pt>
                <c:pt idx="4">
                  <c:v>Fysikk</c:v>
                </c:pt>
                <c:pt idx="5">
                  <c:v>Biologi</c:v>
                </c:pt>
                <c:pt idx="6">
                  <c:v>Ptek</c:v>
                </c:pt>
                <c:pt idx="7">
                  <c:v>Datavitenskap</c:v>
                </c:pt>
                <c:pt idx="8">
                  <c:v>Metos</c:v>
                </c:pt>
                <c:pt idx="9">
                  <c:v>Kjemi</c:v>
                </c:pt>
                <c:pt idx="10">
                  <c:v>Datasikkerhet</c:v>
                </c:pt>
                <c:pt idx="11">
                  <c:v>Mire</c:v>
                </c:pt>
                <c:pt idx="12">
                  <c:v>Statistikk</c:v>
                </c:pt>
                <c:pt idx="13">
                  <c:v>Nanoteknologi</c:v>
                </c:pt>
                <c:pt idx="14">
                  <c:v>Geologi</c:v>
                </c:pt>
                <c:pt idx="15">
                  <c:v>Datateknologi</c:v>
                </c:pt>
                <c:pt idx="16">
                  <c:v>Lektor</c:v>
                </c:pt>
                <c:pt idx="17">
                  <c:v>Havbruk</c:v>
                </c:pt>
                <c:pt idx="18">
                  <c:v>Årsstudium </c:v>
                </c:pt>
                <c:pt idx="19">
                  <c:v>Bioinformatikk</c:v>
                </c:pt>
                <c:pt idx="20">
                  <c:v>IMØ</c:v>
                </c:pt>
                <c:pt idx="21">
                  <c:v>Aktuar</c:v>
                </c:pt>
                <c:pt idx="22">
                  <c:v>Indtek</c:v>
                </c:pt>
              </c:strCache>
            </c:strRef>
          </c:cat>
          <c:val>
            <c:numRef>
              <c:f>Motivasjon!$B$34:$B$56</c:f>
              <c:numCache>
                <c:formatCode>General</c:formatCode>
                <c:ptCount val="23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15</c:v>
                </c:pt>
                <c:pt idx="6">
                  <c:v>8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4</c:v>
                </c:pt>
                <c:pt idx="11">
                  <c:v>0</c:v>
                </c:pt>
                <c:pt idx="12">
                  <c:v>0</c:v>
                </c:pt>
                <c:pt idx="13">
                  <c:v>5</c:v>
                </c:pt>
                <c:pt idx="14">
                  <c:v>5</c:v>
                </c:pt>
                <c:pt idx="15">
                  <c:v>3</c:v>
                </c:pt>
                <c:pt idx="16">
                  <c:v>5</c:v>
                </c:pt>
                <c:pt idx="17">
                  <c:v>2</c:v>
                </c:pt>
                <c:pt idx="18">
                  <c:v>8</c:v>
                </c:pt>
                <c:pt idx="19">
                  <c:v>1</c:v>
                </c:pt>
                <c:pt idx="20">
                  <c:v>0</c:v>
                </c:pt>
                <c:pt idx="21">
                  <c:v>1</c:v>
                </c:pt>
                <c:pt idx="2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0D-4C56-BFBD-A9DE93F5B56D}"/>
            </c:ext>
          </c:extLst>
        </c:ser>
        <c:ser>
          <c:idx val="1"/>
          <c:order val="1"/>
          <c:tx>
            <c:strRef>
              <c:f>Motivasjon!$C$33</c:f>
              <c:strCache>
                <c:ptCount val="1"/>
                <c:pt idx="0">
                  <c:v>Ingen betydning</c:v>
                </c:pt>
              </c:strCache>
            </c:strRef>
          </c:tx>
          <c:invertIfNegative val="0"/>
          <c:cat>
            <c:strRef>
              <c:f>Motivasjon!$A$34:$A$56</c:f>
              <c:strCache>
                <c:ptCount val="23"/>
                <c:pt idx="0">
                  <c:v>Geofysikk</c:v>
                </c:pt>
                <c:pt idx="1">
                  <c:v>Molekylærbiologi</c:v>
                </c:pt>
                <c:pt idx="2">
                  <c:v>Fiskehelse</c:v>
                </c:pt>
                <c:pt idx="3">
                  <c:v>Matematikk</c:v>
                </c:pt>
                <c:pt idx="4">
                  <c:v>Fysikk</c:v>
                </c:pt>
                <c:pt idx="5">
                  <c:v>Biologi</c:v>
                </c:pt>
                <c:pt idx="6">
                  <c:v>Ptek</c:v>
                </c:pt>
                <c:pt idx="7">
                  <c:v>Datavitenskap</c:v>
                </c:pt>
                <c:pt idx="8">
                  <c:v>Metos</c:v>
                </c:pt>
                <c:pt idx="9">
                  <c:v>Kjemi</c:v>
                </c:pt>
                <c:pt idx="10">
                  <c:v>Datasikkerhet</c:v>
                </c:pt>
                <c:pt idx="11">
                  <c:v>Mire</c:v>
                </c:pt>
                <c:pt idx="12">
                  <c:v>Statistikk</c:v>
                </c:pt>
                <c:pt idx="13">
                  <c:v>Nanoteknologi</c:v>
                </c:pt>
                <c:pt idx="14">
                  <c:v>Geologi</c:v>
                </c:pt>
                <c:pt idx="15">
                  <c:v>Datateknologi</c:v>
                </c:pt>
                <c:pt idx="16">
                  <c:v>Lektor</c:v>
                </c:pt>
                <c:pt idx="17">
                  <c:v>Havbruk</c:v>
                </c:pt>
                <c:pt idx="18">
                  <c:v>Årsstudium </c:v>
                </c:pt>
                <c:pt idx="19">
                  <c:v>Bioinformatikk</c:v>
                </c:pt>
                <c:pt idx="20">
                  <c:v>IMØ</c:v>
                </c:pt>
                <c:pt idx="21">
                  <c:v>Aktuar</c:v>
                </c:pt>
                <c:pt idx="22">
                  <c:v>Indtek</c:v>
                </c:pt>
              </c:strCache>
            </c:strRef>
          </c:cat>
          <c:val>
            <c:numRef>
              <c:f>Motivasjon!$C$34:$C$56</c:f>
              <c:numCache>
                <c:formatCode>General</c:formatCode>
                <c:ptCount val="23"/>
                <c:pt idx="0">
                  <c:v>5</c:v>
                </c:pt>
                <c:pt idx="1">
                  <c:v>20</c:v>
                </c:pt>
                <c:pt idx="2">
                  <c:v>13</c:v>
                </c:pt>
                <c:pt idx="3">
                  <c:v>3</c:v>
                </c:pt>
                <c:pt idx="4">
                  <c:v>26</c:v>
                </c:pt>
                <c:pt idx="5">
                  <c:v>38</c:v>
                </c:pt>
                <c:pt idx="6">
                  <c:v>21</c:v>
                </c:pt>
                <c:pt idx="7">
                  <c:v>3</c:v>
                </c:pt>
                <c:pt idx="8">
                  <c:v>8</c:v>
                </c:pt>
                <c:pt idx="9">
                  <c:v>18</c:v>
                </c:pt>
                <c:pt idx="10">
                  <c:v>4</c:v>
                </c:pt>
                <c:pt idx="11">
                  <c:v>9</c:v>
                </c:pt>
                <c:pt idx="12">
                  <c:v>1</c:v>
                </c:pt>
                <c:pt idx="13">
                  <c:v>7</c:v>
                </c:pt>
                <c:pt idx="14">
                  <c:v>27</c:v>
                </c:pt>
                <c:pt idx="15">
                  <c:v>17</c:v>
                </c:pt>
                <c:pt idx="16">
                  <c:v>14</c:v>
                </c:pt>
                <c:pt idx="17">
                  <c:v>5</c:v>
                </c:pt>
                <c:pt idx="18">
                  <c:v>17</c:v>
                </c:pt>
                <c:pt idx="19">
                  <c:v>3</c:v>
                </c:pt>
                <c:pt idx="20">
                  <c:v>4</c:v>
                </c:pt>
                <c:pt idx="21">
                  <c:v>2</c:v>
                </c:pt>
                <c:pt idx="2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0D-4C56-BFBD-A9DE93F5B56D}"/>
            </c:ext>
          </c:extLst>
        </c:ser>
        <c:ser>
          <c:idx val="2"/>
          <c:order val="2"/>
          <c:tx>
            <c:strRef>
              <c:f>Motivasjon!$D$33</c:f>
              <c:strCache>
                <c:ptCount val="1"/>
                <c:pt idx="0">
                  <c:v>En viss betydning</c:v>
                </c:pt>
              </c:strCache>
            </c:strRef>
          </c:tx>
          <c:invertIfNegative val="0"/>
          <c:cat>
            <c:strRef>
              <c:f>Motivasjon!$A$34:$A$56</c:f>
              <c:strCache>
                <c:ptCount val="23"/>
                <c:pt idx="0">
                  <c:v>Geofysikk</c:v>
                </c:pt>
                <c:pt idx="1">
                  <c:v>Molekylærbiologi</c:v>
                </c:pt>
                <c:pt idx="2">
                  <c:v>Fiskehelse</c:v>
                </c:pt>
                <c:pt idx="3">
                  <c:v>Matematikk</c:v>
                </c:pt>
                <c:pt idx="4">
                  <c:v>Fysikk</c:v>
                </c:pt>
                <c:pt idx="5">
                  <c:v>Biologi</c:v>
                </c:pt>
                <c:pt idx="6">
                  <c:v>Ptek</c:v>
                </c:pt>
                <c:pt idx="7">
                  <c:v>Datavitenskap</c:v>
                </c:pt>
                <c:pt idx="8">
                  <c:v>Metos</c:v>
                </c:pt>
                <c:pt idx="9">
                  <c:v>Kjemi</c:v>
                </c:pt>
                <c:pt idx="10">
                  <c:v>Datasikkerhet</c:v>
                </c:pt>
                <c:pt idx="11">
                  <c:v>Mire</c:v>
                </c:pt>
                <c:pt idx="12">
                  <c:v>Statistikk</c:v>
                </c:pt>
                <c:pt idx="13">
                  <c:v>Nanoteknologi</c:v>
                </c:pt>
                <c:pt idx="14">
                  <c:v>Geologi</c:v>
                </c:pt>
                <c:pt idx="15">
                  <c:v>Datateknologi</c:v>
                </c:pt>
                <c:pt idx="16">
                  <c:v>Lektor</c:v>
                </c:pt>
                <c:pt idx="17">
                  <c:v>Havbruk</c:v>
                </c:pt>
                <c:pt idx="18">
                  <c:v>Årsstudium </c:v>
                </c:pt>
                <c:pt idx="19">
                  <c:v>Bioinformatikk</c:v>
                </c:pt>
                <c:pt idx="20">
                  <c:v>IMØ</c:v>
                </c:pt>
                <c:pt idx="21">
                  <c:v>Aktuar</c:v>
                </c:pt>
                <c:pt idx="22">
                  <c:v>Indtek</c:v>
                </c:pt>
              </c:strCache>
            </c:strRef>
          </c:cat>
          <c:val>
            <c:numRef>
              <c:f>Motivasjon!$D$34:$D$56</c:f>
              <c:numCache>
                <c:formatCode>General</c:formatCode>
                <c:ptCount val="23"/>
                <c:pt idx="0">
                  <c:v>4</c:v>
                </c:pt>
                <c:pt idx="1">
                  <c:v>11</c:v>
                </c:pt>
                <c:pt idx="2">
                  <c:v>7</c:v>
                </c:pt>
                <c:pt idx="3">
                  <c:v>3</c:v>
                </c:pt>
                <c:pt idx="4">
                  <c:v>17</c:v>
                </c:pt>
                <c:pt idx="5">
                  <c:v>31</c:v>
                </c:pt>
                <c:pt idx="6">
                  <c:v>13</c:v>
                </c:pt>
                <c:pt idx="7">
                  <c:v>3</c:v>
                </c:pt>
                <c:pt idx="8">
                  <c:v>7</c:v>
                </c:pt>
                <c:pt idx="9">
                  <c:v>13</c:v>
                </c:pt>
                <c:pt idx="10">
                  <c:v>6</c:v>
                </c:pt>
                <c:pt idx="11">
                  <c:v>8</c:v>
                </c:pt>
                <c:pt idx="13">
                  <c:v>12</c:v>
                </c:pt>
                <c:pt idx="14">
                  <c:v>34</c:v>
                </c:pt>
                <c:pt idx="15">
                  <c:v>17</c:v>
                </c:pt>
                <c:pt idx="16">
                  <c:v>21</c:v>
                </c:pt>
                <c:pt idx="17">
                  <c:v>7</c:v>
                </c:pt>
                <c:pt idx="18">
                  <c:v>23</c:v>
                </c:pt>
                <c:pt idx="19">
                  <c:v>5</c:v>
                </c:pt>
                <c:pt idx="20">
                  <c:v>5</c:v>
                </c:pt>
                <c:pt idx="21">
                  <c:v>3</c:v>
                </c:pt>
                <c:pt idx="2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0D-4C56-BFBD-A9DE93F5B56D}"/>
            </c:ext>
          </c:extLst>
        </c:ser>
        <c:ser>
          <c:idx val="3"/>
          <c:order val="3"/>
          <c:tx>
            <c:strRef>
              <c:f>Motivasjon!$E$33</c:f>
              <c:strCache>
                <c:ptCount val="1"/>
                <c:pt idx="0">
                  <c:v>Stor betydning</c:v>
                </c:pt>
              </c:strCache>
            </c:strRef>
          </c:tx>
          <c:invertIfNegative val="0"/>
          <c:cat>
            <c:strRef>
              <c:f>Motivasjon!$A$34:$A$56</c:f>
              <c:strCache>
                <c:ptCount val="23"/>
                <c:pt idx="0">
                  <c:v>Geofysikk</c:v>
                </c:pt>
                <c:pt idx="1">
                  <c:v>Molekylærbiologi</c:v>
                </c:pt>
                <c:pt idx="2">
                  <c:v>Fiskehelse</c:v>
                </c:pt>
                <c:pt idx="3">
                  <c:v>Matematikk</c:v>
                </c:pt>
                <c:pt idx="4">
                  <c:v>Fysikk</c:v>
                </c:pt>
                <c:pt idx="5">
                  <c:v>Biologi</c:v>
                </c:pt>
                <c:pt idx="6">
                  <c:v>Ptek</c:v>
                </c:pt>
                <c:pt idx="7">
                  <c:v>Datavitenskap</c:v>
                </c:pt>
                <c:pt idx="8">
                  <c:v>Metos</c:v>
                </c:pt>
                <c:pt idx="9">
                  <c:v>Kjemi</c:v>
                </c:pt>
                <c:pt idx="10">
                  <c:v>Datasikkerhet</c:v>
                </c:pt>
                <c:pt idx="11">
                  <c:v>Mire</c:v>
                </c:pt>
                <c:pt idx="12">
                  <c:v>Statistikk</c:v>
                </c:pt>
                <c:pt idx="13">
                  <c:v>Nanoteknologi</c:v>
                </c:pt>
                <c:pt idx="14">
                  <c:v>Geologi</c:v>
                </c:pt>
                <c:pt idx="15">
                  <c:v>Datateknologi</c:v>
                </c:pt>
                <c:pt idx="16">
                  <c:v>Lektor</c:v>
                </c:pt>
                <c:pt idx="17">
                  <c:v>Havbruk</c:v>
                </c:pt>
                <c:pt idx="18">
                  <c:v>Årsstudium </c:v>
                </c:pt>
                <c:pt idx="19">
                  <c:v>Bioinformatikk</c:v>
                </c:pt>
                <c:pt idx="20">
                  <c:v>IMØ</c:v>
                </c:pt>
                <c:pt idx="21">
                  <c:v>Aktuar</c:v>
                </c:pt>
                <c:pt idx="22">
                  <c:v>Indtek</c:v>
                </c:pt>
              </c:strCache>
            </c:strRef>
          </c:cat>
          <c:val>
            <c:numRef>
              <c:f>Motivasjon!$E$34:$E$56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5">
                  <c:v>3</c:v>
                </c:pt>
                <c:pt idx="6">
                  <c:v>7</c:v>
                </c:pt>
                <c:pt idx="8">
                  <c:v>1</c:v>
                </c:pt>
                <c:pt idx="9">
                  <c:v>3</c:v>
                </c:pt>
                <c:pt idx="10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4</c:v>
                </c:pt>
                <c:pt idx="15">
                  <c:v>7</c:v>
                </c:pt>
                <c:pt idx="16">
                  <c:v>2</c:v>
                </c:pt>
                <c:pt idx="17">
                  <c:v>2</c:v>
                </c:pt>
                <c:pt idx="18">
                  <c:v>10</c:v>
                </c:pt>
                <c:pt idx="19">
                  <c:v>1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0D-4C56-BFBD-A9DE93F5B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8213504"/>
        <c:axId val="187957248"/>
      </c:barChart>
      <c:catAx>
        <c:axId val="1882135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7957248"/>
        <c:crosses val="autoZero"/>
        <c:auto val="1"/>
        <c:lblAlgn val="ctr"/>
        <c:lblOffset val="100"/>
        <c:noMultiLvlLbl val="0"/>
      </c:catAx>
      <c:valAx>
        <c:axId val="18795724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82135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Motivasjon!$B$63</c:f>
              <c:strCache>
                <c:ptCount val="1"/>
                <c:pt idx="0">
                  <c:v>Vet ikke - ikke svar</c:v>
                </c:pt>
              </c:strCache>
            </c:strRef>
          </c:tx>
          <c:invertIfNegative val="0"/>
          <c:cat>
            <c:strRef>
              <c:f>Motivasjon!$A$64:$A$86</c:f>
              <c:strCache>
                <c:ptCount val="23"/>
                <c:pt idx="0">
                  <c:v>Bioinformatikk</c:v>
                </c:pt>
                <c:pt idx="1">
                  <c:v>Matematikk</c:v>
                </c:pt>
                <c:pt idx="2">
                  <c:v>Datavitenskap</c:v>
                </c:pt>
                <c:pt idx="3">
                  <c:v>Fysikk</c:v>
                </c:pt>
                <c:pt idx="4">
                  <c:v>Nanoteknologi</c:v>
                </c:pt>
                <c:pt idx="5">
                  <c:v>Mire</c:v>
                </c:pt>
                <c:pt idx="6">
                  <c:v>Havbruk</c:v>
                </c:pt>
                <c:pt idx="7">
                  <c:v>Aktuar</c:v>
                </c:pt>
                <c:pt idx="8">
                  <c:v>Kjemi</c:v>
                </c:pt>
                <c:pt idx="9">
                  <c:v>Molekylærbiologi</c:v>
                </c:pt>
                <c:pt idx="10">
                  <c:v>Geofysikk</c:v>
                </c:pt>
                <c:pt idx="11">
                  <c:v>Datasikkerhet</c:v>
                </c:pt>
                <c:pt idx="12">
                  <c:v>Datateknologi</c:v>
                </c:pt>
                <c:pt idx="13">
                  <c:v>Biologi</c:v>
                </c:pt>
                <c:pt idx="14">
                  <c:v>Indtek</c:v>
                </c:pt>
                <c:pt idx="15">
                  <c:v>Metos</c:v>
                </c:pt>
                <c:pt idx="16">
                  <c:v>Årsstudium </c:v>
                </c:pt>
                <c:pt idx="17">
                  <c:v>Geologi</c:v>
                </c:pt>
                <c:pt idx="18">
                  <c:v>Fiskehelse</c:v>
                </c:pt>
                <c:pt idx="19">
                  <c:v>Lektor</c:v>
                </c:pt>
                <c:pt idx="20">
                  <c:v>IMØ</c:v>
                </c:pt>
                <c:pt idx="21">
                  <c:v>Ptek</c:v>
                </c:pt>
                <c:pt idx="22">
                  <c:v>Statistikk</c:v>
                </c:pt>
              </c:strCache>
            </c:strRef>
          </c:cat>
          <c:val>
            <c:numRef>
              <c:f>Motivasjon!$B$64:$B$86</c:f>
              <c:numCache>
                <c:formatCode>General</c:formatCode>
                <c:ptCount val="23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3</c:v>
                </c:pt>
                <c:pt idx="5">
                  <c:v>1</c:v>
                </c:pt>
                <c:pt idx="6">
                  <c:v>2</c:v>
                </c:pt>
                <c:pt idx="7">
                  <c:v>0</c:v>
                </c:pt>
                <c:pt idx="8">
                  <c:v>1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3</c:v>
                </c:pt>
                <c:pt idx="13">
                  <c:v>8</c:v>
                </c:pt>
                <c:pt idx="14">
                  <c:v>2</c:v>
                </c:pt>
                <c:pt idx="15">
                  <c:v>2</c:v>
                </c:pt>
                <c:pt idx="16">
                  <c:v>9</c:v>
                </c:pt>
                <c:pt idx="17">
                  <c:v>4</c:v>
                </c:pt>
                <c:pt idx="18">
                  <c:v>1</c:v>
                </c:pt>
                <c:pt idx="19">
                  <c:v>3</c:v>
                </c:pt>
                <c:pt idx="20">
                  <c:v>0</c:v>
                </c:pt>
                <c:pt idx="21">
                  <c:v>2</c:v>
                </c:pt>
                <c:pt idx="2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87-4C71-823A-578A253273F3}"/>
            </c:ext>
          </c:extLst>
        </c:ser>
        <c:ser>
          <c:idx val="1"/>
          <c:order val="1"/>
          <c:tx>
            <c:strRef>
              <c:f>Motivasjon!$C$63</c:f>
              <c:strCache>
                <c:ptCount val="1"/>
                <c:pt idx="0">
                  <c:v>Ingen betydning</c:v>
                </c:pt>
              </c:strCache>
            </c:strRef>
          </c:tx>
          <c:invertIfNegative val="0"/>
          <c:cat>
            <c:strRef>
              <c:f>Motivasjon!$A$64:$A$86</c:f>
              <c:strCache>
                <c:ptCount val="23"/>
                <c:pt idx="0">
                  <c:v>Bioinformatikk</c:v>
                </c:pt>
                <c:pt idx="1">
                  <c:v>Matematikk</c:v>
                </c:pt>
                <c:pt idx="2">
                  <c:v>Datavitenskap</c:v>
                </c:pt>
                <c:pt idx="3">
                  <c:v>Fysikk</c:v>
                </c:pt>
                <c:pt idx="4">
                  <c:v>Nanoteknologi</c:v>
                </c:pt>
                <c:pt idx="5">
                  <c:v>Mire</c:v>
                </c:pt>
                <c:pt idx="6">
                  <c:v>Havbruk</c:v>
                </c:pt>
                <c:pt idx="7">
                  <c:v>Aktuar</c:v>
                </c:pt>
                <c:pt idx="8">
                  <c:v>Kjemi</c:v>
                </c:pt>
                <c:pt idx="9">
                  <c:v>Molekylærbiologi</c:v>
                </c:pt>
                <c:pt idx="10">
                  <c:v>Geofysikk</c:v>
                </c:pt>
                <c:pt idx="11">
                  <c:v>Datasikkerhet</c:v>
                </c:pt>
                <c:pt idx="12">
                  <c:v>Datateknologi</c:v>
                </c:pt>
                <c:pt idx="13">
                  <c:v>Biologi</c:v>
                </c:pt>
                <c:pt idx="14">
                  <c:v>Indtek</c:v>
                </c:pt>
                <c:pt idx="15">
                  <c:v>Metos</c:v>
                </c:pt>
                <c:pt idx="16">
                  <c:v>Årsstudium </c:v>
                </c:pt>
                <c:pt idx="17">
                  <c:v>Geologi</c:v>
                </c:pt>
                <c:pt idx="18">
                  <c:v>Fiskehelse</c:v>
                </c:pt>
                <c:pt idx="19">
                  <c:v>Lektor</c:v>
                </c:pt>
                <c:pt idx="20">
                  <c:v>IMØ</c:v>
                </c:pt>
                <c:pt idx="21">
                  <c:v>Ptek</c:v>
                </c:pt>
                <c:pt idx="22">
                  <c:v>Statistikk</c:v>
                </c:pt>
              </c:strCache>
            </c:strRef>
          </c:cat>
          <c:val>
            <c:numRef>
              <c:f>Motivasjon!$C$64:$C$86</c:f>
              <c:numCache>
                <c:formatCode>General</c:formatCode>
                <c:ptCount val="23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12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  <c:pt idx="7">
                  <c:v>1</c:v>
                </c:pt>
                <c:pt idx="8">
                  <c:v>10</c:v>
                </c:pt>
                <c:pt idx="9">
                  <c:v>5</c:v>
                </c:pt>
                <c:pt idx="10">
                  <c:v>2</c:v>
                </c:pt>
                <c:pt idx="12">
                  <c:v>4</c:v>
                </c:pt>
                <c:pt idx="13">
                  <c:v>15</c:v>
                </c:pt>
                <c:pt idx="14">
                  <c:v>1</c:v>
                </c:pt>
                <c:pt idx="15">
                  <c:v>3</c:v>
                </c:pt>
                <c:pt idx="16">
                  <c:v>8</c:v>
                </c:pt>
                <c:pt idx="17">
                  <c:v>8</c:v>
                </c:pt>
                <c:pt idx="18">
                  <c:v>1</c:v>
                </c:pt>
                <c:pt idx="19">
                  <c:v>4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87-4C71-823A-578A253273F3}"/>
            </c:ext>
          </c:extLst>
        </c:ser>
        <c:ser>
          <c:idx val="2"/>
          <c:order val="2"/>
          <c:tx>
            <c:strRef>
              <c:f>Motivasjon!$D$63</c:f>
              <c:strCache>
                <c:ptCount val="1"/>
                <c:pt idx="0">
                  <c:v>En viss betydning</c:v>
                </c:pt>
              </c:strCache>
            </c:strRef>
          </c:tx>
          <c:invertIfNegative val="0"/>
          <c:cat>
            <c:strRef>
              <c:f>Motivasjon!$A$64:$A$86</c:f>
              <c:strCache>
                <c:ptCount val="23"/>
                <c:pt idx="0">
                  <c:v>Bioinformatikk</c:v>
                </c:pt>
                <c:pt idx="1">
                  <c:v>Matematikk</c:v>
                </c:pt>
                <c:pt idx="2">
                  <c:v>Datavitenskap</c:v>
                </c:pt>
                <c:pt idx="3">
                  <c:v>Fysikk</c:v>
                </c:pt>
                <c:pt idx="4">
                  <c:v>Nanoteknologi</c:v>
                </c:pt>
                <c:pt idx="5">
                  <c:v>Mire</c:v>
                </c:pt>
                <c:pt idx="6">
                  <c:v>Havbruk</c:v>
                </c:pt>
                <c:pt idx="7">
                  <c:v>Aktuar</c:v>
                </c:pt>
                <c:pt idx="8">
                  <c:v>Kjemi</c:v>
                </c:pt>
                <c:pt idx="9">
                  <c:v>Molekylærbiologi</c:v>
                </c:pt>
                <c:pt idx="10">
                  <c:v>Geofysikk</c:v>
                </c:pt>
                <c:pt idx="11">
                  <c:v>Datasikkerhet</c:v>
                </c:pt>
                <c:pt idx="12">
                  <c:v>Datateknologi</c:v>
                </c:pt>
                <c:pt idx="13">
                  <c:v>Biologi</c:v>
                </c:pt>
                <c:pt idx="14">
                  <c:v>Indtek</c:v>
                </c:pt>
                <c:pt idx="15">
                  <c:v>Metos</c:v>
                </c:pt>
                <c:pt idx="16">
                  <c:v>Årsstudium </c:v>
                </c:pt>
                <c:pt idx="17">
                  <c:v>Geologi</c:v>
                </c:pt>
                <c:pt idx="18">
                  <c:v>Fiskehelse</c:v>
                </c:pt>
                <c:pt idx="19">
                  <c:v>Lektor</c:v>
                </c:pt>
                <c:pt idx="20">
                  <c:v>IMØ</c:v>
                </c:pt>
                <c:pt idx="21">
                  <c:v>Ptek</c:v>
                </c:pt>
                <c:pt idx="22">
                  <c:v>Statistikk</c:v>
                </c:pt>
              </c:strCache>
            </c:strRef>
          </c:cat>
          <c:val>
            <c:numRef>
              <c:f>Motivasjon!$D$64:$D$86</c:f>
              <c:numCache>
                <c:formatCode>General</c:formatCode>
                <c:ptCount val="23"/>
                <c:pt idx="0">
                  <c:v>4</c:v>
                </c:pt>
                <c:pt idx="1">
                  <c:v>3</c:v>
                </c:pt>
                <c:pt idx="2">
                  <c:v>5</c:v>
                </c:pt>
                <c:pt idx="3">
                  <c:v>18</c:v>
                </c:pt>
                <c:pt idx="4">
                  <c:v>12</c:v>
                </c:pt>
                <c:pt idx="5">
                  <c:v>9</c:v>
                </c:pt>
                <c:pt idx="6">
                  <c:v>6</c:v>
                </c:pt>
                <c:pt idx="7">
                  <c:v>5</c:v>
                </c:pt>
                <c:pt idx="8">
                  <c:v>14</c:v>
                </c:pt>
                <c:pt idx="9">
                  <c:v>17</c:v>
                </c:pt>
                <c:pt idx="10">
                  <c:v>5</c:v>
                </c:pt>
                <c:pt idx="11">
                  <c:v>8</c:v>
                </c:pt>
                <c:pt idx="12">
                  <c:v>21</c:v>
                </c:pt>
                <c:pt idx="13">
                  <c:v>32</c:v>
                </c:pt>
                <c:pt idx="14">
                  <c:v>5</c:v>
                </c:pt>
                <c:pt idx="15">
                  <c:v>6</c:v>
                </c:pt>
                <c:pt idx="16">
                  <c:v>18</c:v>
                </c:pt>
                <c:pt idx="17">
                  <c:v>25</c:v>
                </c:pt>
                <c:pt idx="18">
                  <c:v>9</c:v>
                </c:pt>
                <c:pt idx="19">
                  <c:v>12</c:v>
                </c:pt>
                <c:pt idx="20">
                  <c:v>4</c:v>
                </c:pt>
                <c:pt idx="2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87-4C71-823A-578A253273F3}"/>
            </c:ext>
          </c:extLst>
        </c:ser>
        <c:ser>
          <c:idx val="3"/>
          <c:order val="3"/>
          <c:tx>
            <c:strRef>
              <c:f>Motivasjon!$E$63</c:f>
              <c:strCache>
                <c:ptCount val="1"/>
                <c:pt idx="0">
                  <c:v>Stor betydning</c:v>
                </c:pt>
              </c:strCache>
            </c:strRef>
          </c:tx>
          <c:invertIfNegative val="0"/>
          <c:cat>
            <c:strRef>
              <c:f>Motivasjon!$A$64:$A$86</c:f>
              <c:strCache>
                <c:ptCount val="23"/>
                <c:pt idx="0">
                  <c:v>Bioinformatikk</c:v>
                </c:pt>
                <c:pt idx="1">
                  <c:v>Matematikk</c:v>
                </c:pt>
                <c:pt idx="2">
                  <c:v>Datavitenskap</c:v>
                </c:pt>
                <c:pt idx="3">
                  <c:v>Fysikk</c:v>
                </c:pt>
                <c:pt idx="4">
                  <c:v>Nanoteknologi</c:v>
                </c:pt>
                <c:pt idx="5">
                  <c:v>Mire</c:v>
                </c:pt>
                <c:pt idx="6">
                  <c:v>Havbruk</c:v>
                </c:pt>
                <c:pt idx="7">
                  <c:v>Aktuar</c:v>
                </c:pt>
                <c:pt idx="8">
                  <c:v>Kjemi</c:v>
                </c:pt>
                <c:pt idx="9">
                  <c:v>Molekylærbiologi</c:v>
                </c:pt>
                <c:pt idx="10">
                  <c:v>Geofysikk</c:v>
                </c:pt>
                <c:pt idx="11">
                  <c:v>Datasikkerhet</c:v>
                </c:pt>
                <c:pt idx="12">
                  <c:v>Datateknologi</c:v>
                </c:pt>
                <c:pt idx="13">
                  <c:v>Biologi</c:v>
                </c:pt>
                <c:pt idx="14">
                  <c:v>Indtek</c:v>
                </c:pt>
                <c:pt idx="15">
                  <c:v>Metos</c:v>
                </c:pt>
                <c:pt idx="16">
                  <c:v>Årsstudium </c:v>
                </c:pt>
                <c:pt idx="17">
                  <c:v>Geologi</c:v>
                </c:pt>
                <c:pt idx="18">
                  <c:v>Fiskehelse</c:v>
                </c:pt>
                <c:pt idx="19">
                  <c:v>Lektor</c:v>
                </c:pt>
                <c:pt idx="20">
                  <c:v>IMØ</c:v>
                </c:pt>
                <c:pt idx="21">
                  <c:v>Ptek</c:v>
                </c:pt>
                <c:pt idx="22">
                  <c:v>Statistikk</c:v>
                </c:pt>
              </c:strCache>
            </c:strRef>
          </c:cat>
          <c:val>
            <c:numRef>
              <c:f>Motivasjon!$E$64:$E$86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9</c:v>
                </c:pt>
                <c:pt idx="4">
                  <c:v>5</c:v>
                </c:pt>
                <c:pt idx="5">
                  <c:v>4</c:v>
                </c:pt>
                <c:pt idx="6">
                  <c:v>4</c:v>
                </c:pt>
                <c:pt idx="7">
                  <c:v>2</c:v>
                </c:pt>
                <c:pt idx="8">
                  <c:v>11</c:v>
                </c:pt>
                <c:pt idx="9">
                  <c:v>11</c:v>
                </c:pt>
                <c:pt idx="10">
                  <c:v>5</c:v>
                </c:pt>
                <c:pt idx="11">
                  <c:v>5</c:v>
                </c:pt>
                <c:pt idx="12">
                  <c:v>16</c:v>
                </c:pt>
                <c:pt idx="13">
                  <c:v>32</c:v>
                </c:pt>
                <c:pt idx="14">
                  <c:v>5</c:v>
                </c:pt>
                <c:pt idx="15">
                  <c:v>7</c:v>
                </c:pt>
                <c:pt idx="16">
                  <c:v>23</c:v>
                </c:pt>
                <c:pt idx="17">
                  <c:v>33</c:v>
                </c:pt>
                <c:pt idx="18">
                  <c:v>12</c:v>
                </c:pt>
                <c:pt idx="19">
                  <c:v>23</c:v>
                </c:pt>
                <c:pt idx="20">
                  <c:v>6</c:v>
                </c:pt>
                <c:pt idx="21">
                  <c:v>30</c:v>
                </c:pt>
                <c:pt idx="2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87-4C71-823A-578A253273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9393152"/>
        <c:axId val="189071360"/>
      </c:barChart>
      <c:catAx>
        <c:axId val="1893931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9071360"/>
        <c:crosses val="autoZero"/>
        <c:auto val="1"/>
        <c:lblAlgn val="ctr"/>
        <c:lblOffset val="100"/>
        <c:noMultiLvlLbl val="0"/>
      </c:catAx>
      <c:valAx>
        <c:axId val="18907136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93931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motivasjon!$B$125</c:f>
              <c:strCache>
                <c:ptCount val="1"/>
                <c:pt idx="0">
                  <c:v>Vet ikke - ikke svar</c:v>
                </c:pt>
              </c:strCache>
            </c:strRef>
          </c:tx>
          <c:invertIfNegative val="0"/>
          <c:cat>
            <c:strRef>
              <c:f>motivasjon!$A$126:$A$143</c:f>
              <c:strCache>
                <c:ptCount val="18"/>
                <c:pt idx="0">
                  <c:v>Miljø- og ressurs</c:v>
                </c:pt>
                <c:pt idx="1">
                  <c:v>Geofysikk</c:v>
                </c:pt>
                <c:pt idx="2">
                  <c:v>Datateknologi</c:v>
                </c:pt>
                <c:pt idx="3">
                  <c:v>Informatikk - matematikk - økonomi</c:v>
                </c:pt>
                <c:pt idx="4">
                  <c:v>Molekylærbiologi</c:v>
                </c:pt>
                <c:pt idx="5">
                  <c:v>Nanoteknologi</c:v>
                </c:pt>
                <c:pt idx="6">
                  <c:v>Kjemi</c:v>
                </c:pt>
                <c:pt idx="7">
                  <c:v>Biologi</c:v>
                </c:pt>
                <c:pt idx="8">
                  <c:v>Fysikk</c:v>
                </c:pt>
                <c:pt idx="9">
                  <c:v>Geologi</c:v>
                </c:pt>
                <c:pt idx="10">
                  <c:v>Årsstudium</c:v>
                </c:pt>
                <c:pt idx="11">
                  <c:v> Lærer</c:v>
                </c:pt>
                <c:pt idx="12">
                  <c:v>Petroleum- og prosessteknologi</c:v>
                </c:pt>
                <c:pt idx="13">
                  <c:v>Meterologi og oseanografi</c:v>
                </c:pt>
                <c:pt idx="14">
                  <c:v>Havbruk</c:v>
                </c:pt>
                <c:pt idx="15">
                  <c:v>Datavitenskap</c:v>
                </c:pt>
                <c:pt idx="16">
                  <c:v> Matematiske fag</c:v>
                </c:pt>
                <c:pt idx="17">
                  <c:v>Fiskehelse</c:v>
                </c:pt>
              </c:strCache>
            </c:strRef>
          </c:cat>
          <c:val>
            <c:numRef>
              <c:f>motivasjon!$B$126:$B$143</c:f>
              <c:numCache>
                <c:formatCode>General</c:formatCode>
                <c:ptCount val="18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3</c:v>
                </c:pt>
                <c:pt idx="6">
                  <c:v>1</c:v>
                </c:pt>
                <c:pt idx="7">
                  <c:v>5</c:v>
                </c:pt>
                <c:pt idx="8">
                  <c:v>4</c:v>
                </c:pt>
                <c:pt idx="9">
                  <c:v>6</c:v>
                </c:pt>
                <c:pt idx="10">
                  <c:v>6</c:v>
                </c:pt>
                <c:pt idx="11">
                  <c:v>3</c:v>
                </c:pt>
                <c:pt idx="12">
                  <c:v>5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3B-4951-88A0-7E7CB83457D6}"/>
            </c:ext>
          </c:extLst>
        </c:ser>
        <c:ser>
          <c:idx val="1"/>
          <c:order val="1"/>
          <c:tx>
            <c:strRef>
              <c:f>motivasjon!$C$125</c:f>
              <c:strCache>
                <c:ptCount val="1"/>
                <c:pt idx="0">
                  <c:v>Ingen betydning</c:v>
                </c:pt>
              </c:strCache>
            </c:strRef>
          </c:tx>
          <c:invertIfNegative val="0"/>
          <c:cat>
            <c:strRef>
              <c:f>motivasjon!$A$126:$A$143</c:f>
              <c:strCache>
                <c:ptCount val="18"/>
                <c:pt idx="0">
                  <c:v>Miljø- og ressurs</c:v>
                </c:pt>
                <c:pt idx="1">
                  <c:v>Geofysikk</c:v>
                </c:pt>
                <c:pt idx="2">
                  <c:v>Datateknologi</c:v>
                </c:pt>
                <c:pt idx="3">
                  <c:v>Informatikk - matematikk - økonomi</c:v>
                </c:pt>
                <c:pt idx="4">
                  <c:v>Molekylærbiologi</c:v>
                </c:pt>
                <c:pt idx="5">
                  <c:v>Nanoteknologi</c:v>
                </c:pt>
                <c:pt idx="6">
                  <c:v>Kjemi</c:v>
                </c:pt>
                <c:pt idx="7">
                  <c:v>Biologi</c:v>
                </c:pt>
                <c:pt idx="8">
                  <c:v>Fysikk</c:v>
                </c:pt>
                <c:pt idx="9">
                  <c:v>Geologi</c:v>
                </c:pt>
                <c:pt idx="10">
                  <c:v>Årsstudium</c:v>
                </c:pt>
                <c:pt idx="11">
                  <c:v> Lærer</c:v>
                </c:pt>
                <c:pt idx="12">
                  <c:v>Petroleum- og prosessteknologi</c:v>
                </c:pt>
                <c:pt idx="13">
                  <c:v>Meterologi og oseanografi</c:v>
                </c:pt>
                <c:pt idx="14">
                  <c:v>Havbruk</c:v>
                </c:pt>
                <c:pt idx="15">
                  <c:v>Datavitenskap</c:v>
                </c:pt>
                <c:pt idx="16">
                  <c:v> Matematiske fag</c:v>
                </c:pt>
                <c:pt idx="17">
                  <c:v>Fiskehelse</c:v>
                </c:pt>
              </c:strCache>
            </c:strRef>
          </c:cat>
          <c:val>
            <c:numRef>
              <c:f>motivasjon!$C$126:$C$143</c:f>
              <c:numCache>
                <c:formatCode>General</c:formatCode>
                <c:ptCount val="18"/>
                <c:pt idx="0">
                  <c:v>7</c:v>
                </c:pt>
                <c:pt idx="1">
                  <c:v>10</c:v>
                </c:pt>
                <c:pt idx="2">
                  <c:v>23</c:v>
                </c:pt>
                <c:pt idx="3">
                  <c:v>7</c:v>
                </c:pt>
                <c:pt idx="4">
                  <c:v>16</c:v>
                </c:pt>
                <c:pt idx="5">
                  <c:v>10</c:v>
                </c:pt>
                <c:pt idx="6">
                  <c:v>13</c:v>
                </c:pt>
                <c:pt idx="7">
                  <c:v>39</c:v>
                </c:pt>
                <c:pt idx="8">
                  <c:v>21</c:v>
                </c:pt>
                <c:pt idx="9">
                  <c:v>28</c:v>
                </c:pt>
                <c:pt idx="10">
                  <c:v>24</c:v>
                </c:pt>
                <c:pt idx="11">
                  <c:v>16</c:v>
                </c:pt>
                <c:pt idx="12">
                  <c:v>39</c:v>
                </c:pt>
                <c:pt idx="13">
                  <c:v>17</c:v>
                </c:pt>
                <c:pt idx="14">
                  <c:v>8</c:v>
                </c:pt>
                <c:pt idx="15">
                  <c:v>15</c:v>
                </c:pt>
                <c:pt idx="16">
                  <c:v>17</c:v>
                </c:pt>
                <c:pt idx="1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3B-4951-88A0-7E7CB83457D6}"/>
            </c:ext>
          </c:extLst>
        </c:ser>
        <c:ser>
          <c:idx val="2"/>
          <c:order val="2"/>
          <c:tx>
            <c:strRef>
              <c:f>motivasjon!$D$125</c:f>
              <c:strCache>
                <c:ptCount val="1"/>
                <c:pt idx="0">
                  <c:v>En viss betydning</c:v>
                </c:pt>
              </c:strCache>
            </c:strRef>
          </c:tx>
          <c:invertIfNegative val="0"/>
          <c:cat>
            <c:strRef>
              <c:f>motivasjon!$A$126:$A$143</c:f>
              <c:strCache>
                <c:ptCount val="18"/>
                <c:pt idx="0">
                  <c:v>Miljø- og ressurs</c:v>
                </c:pt>
                <c:pt idx="1">
                  <c:v>Geofysikk</c:v>
                </c:pt>
                <c:pt idx="2">
                  <c:v>Datateknologi</c:v>
                </c:pt>
                <c:pt idx="3">
                  <c:v>Informatikk - matematikk - økonomi</c:v>
                </c:pt>
                <c:pt idx="4">
                  <c:v>Molekylærbiologi</c:v>
                </c:pt>
                <c:pt idx="5">
                  <c:v>Nanoteknologi</c:v>
                </c:pt>
                <c:pt idx="6">
                  <c:v>Kjemi</c:v>
                </c:pt>
                <c:pt idx="7">
                  <c:v>Biologi</c:v>
                </c:pt>
                <c:pt idx="8">
                  <c:v>Fysikk</c:v>
                </c:pt>
                <c:pt idx="9">
                  <c:v>Geologi</c:v>
                </c:pt>
                <c:pt idx="10">
                  <c:v>Årsstudium</c:v>
                </c:pt>
                <c:pt idx="11">
                  <c:v> Lærer</c:v>
                </c:pt>
                <c:pt idx="12">
                  <c:v>Petroleum- og prosessteknologi</c:v>
                </c:pt>
                <c:pt idx="13">
                  <c:v>Meterologi og oseanografi</c:v>
                </c:pt>
                <c:pt idx="14">
                  <c:v>Havbruk</c:v>
                </c:pt>
                <c:pt idx="15">
                  <c:v>Datavitenskap</c:v>
                </c:pt>
                <c:pt idx="16">
                  <c:v> Matematiske fag</c:v>
                </c:pt>
                <c:pt idx="17">
                  <c:v>Fiskehelse</c:v>
                </c:pt>
              </c:strCache>
            </c:strRef>
          </c:cat>
          <c:val>
            <c:numRef>
              <c:f>motivasjon!$D$126:$D$143</c:f>
              <c:numCache>
                <c:formatCode>General</c:formatCode>
                <c:ptCount val="18"/>
                <c:pt idx="0">
                  <c:v>15</c:v>
                </c:pt>
                <c:pt idx="1">
                  <c:v>10</c:v>
                </c:pt>
                <c:pt idx="2">
                  <c:v>22</c:v>
                </c:pt>
                <c:pt idx="3">
                  <c:v>8</c:v>
                </c:pt>
                <c:pt idx="4">
                  <c:v>15</c:v>
                </c:pt>
                <c:pt idx="5">
                  <c:v>7</c:v>
                </c:pt>
                <c:pt idx="6">
                  <c:v>9</c:v>
                </c:pt>
                <c:pt idx="7">
                  <c:v>26</c:v>
                </c:pt>
                <c:pt idx="8">
                  <c:v>14</c:v>
                </c:pt>
                <c:pt idx="9">
                  <c:v>19</c:v>
                </c:pt>
                <c:pt idx="10">
                  <c:v>9</c:v>
                </c:pt>
                <c:pt idx="11">
                  <c:v>4</c:v>
                </c:pt>
                <c:pt idx="12">
                  <c:v>20</c:v>
                </c:pt>
                <c:pt idx="13">
                  <c:v>9</c:v>
                </c:pt>
                <c:pt idx="14">
                  <c:v>3</c:v>
                </c:pt>
                <c:pt idx="15">
                  <c:v>6</c:v>
                </c:pt>
                <c:pt idx="16">
                  <c:v>6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3B-4951-88A0-7E7CB83457D6}"/>
            </c:ext>
          </c:extLst>
        </c:ser>
        <c:ser>
          <c:idx val="3"/>
          <c:order val="3"/>
          <c:tx>
            <c:strRef>
              <c:f>motivasjon!$E$125</c:f>
              <c:strCache>
                <c:ptCount val="1"/>
                <c:pt idx="0">
                  <c:v>Stor betydning</c:v>
                </c:pt>
              </c:strCache>
            </c:strRef>
          </c:tx>
          <c:invertIfNegative val="0"/>
          <c:cat>
            <c:strRef>
              <c:f>motivasjon!$A$126:$A$143</c:f>
              <c:strCache>
                <c:ptCount val="18"/>
                <c:pt idx="0">
                  <c:v>Miljø- og ressurs</c:v>
                </c:pt>
                <c:pt idx="1">
                  <c:v>Geofysikk</c:v>
                </c:pt>
                <c:pt idx="2">
                  <c:v>Datateknologi</c:v>
                </c:pt>
                <c:pt idx="3">
                  <c:v>Informatikk - matematikk - økonomi</c:v>
                </c:pt>
                <c:pt idx="4">
                  <c:v>Molekylærbiologi</c:v>
                </c:pt>
                <c:pt idx="5">
                  <c:v>Nanoteknologi</c:v>
                </c:pt>
                <c:pt idx="6">
                  <c:v>Kjemi</c:v>
                </c:pt>
                <c:pt idx="7">
                  <c:v>Biologi</c:v>
                </c:pt>
                <c:pt idx="8">
                  <c:v>Fysikk</c:v>
                </c:pt>
                <c:pt idx="9">
                  <c:v>Geologi</c:v>
                </c:pt>
                <c:pt idx="10">
                  <c:v>Årsstudium</c:v>
                </c:pt>
                <c:pt idx="11">
                  <c:v> Lærer</c:v>
                </c:pt>
                <c:pt idx="12">
                  <c:v>Petroleum- og prosessteknologi</c:v>
                </c:pt>
                <c:pt idx="13">
                  <c:v>Meterologi og oseanografi</c:v>
                </c:pt>
                <c:pt idx="14">
                  <c:v>Havbruk</c:v>
                </c:pt>
                <c:pt idx="15">
                  <c:v>Datavitenskap</c:v>
                </c:pt>
                <c:pt idx="16">
                  <c:v> Matematiske fag</c:v>
                </c:pt>
                <c:pt idx="17">
                  <c:v>Fiskehelse</c:v>
                </c:pt>
              </c:strCache>
            </c:strRef>
          </c:cat>
          <c:val>
            <c:numRef>
              <c:f>motivasjon!$E$126:$E$143</c:f>
              <c:numCache>
                <c:formatCode>General</c:formatCode>
                <c:ptCount val="18"/>
                <c:pt idx="0">
                  <c:v>2</c:v>
                </c:pt>
                <c:pt idx="1">
                  <c:v>1</c:v>
                </c:pt>
                <c:pt idx="2">
                  <c:v>6</c:v>
                </c:pt>
                <c:pt idx="4">
                  <c:v>1</c:v>
                </c:pt>
                <c:pt idx="5">
                  <c:v>1</c:v>
                </c:pt>
                <c:pt idx="6">
                  <c:v>4</c:v>
                </c:pt>
                <c:pt idx="7">
                  <c:v>7</c:v>
                </c:pt>
                <c:pt idx="8">
                  <c:v>2</c:v>
                </c:pt>
                <c:pt idx="9">
                  <c:v>1</c:v>
                </c:pt>
                <c:pt idx="10">
                  <c:v>3</c:v>
                </c:pt>
                <c:pt idx="11">
                  <c:v>4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3B-4951-88A0-7E7CB83457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9475456"/>
        <c:axId val="189493632"/>
      </c:barChart>
      <c:catAx>
        <c:axId val="1894754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9493632"/>
        <c:crosses val="autoZero"/>
        <c:auto val="1"/>
        <c:lblAlgn val="ctr"/>
        <c:lblOffset val="100"/>
        <c:noMultiLvlLbl val="0"/>
      </c:catAx>
      <c:valAx>
        <c:axId val="18949363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94754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Motivasjon!$B$94</c:f>
              <c:strCache>
                <c:ptCount val="1"/>
                <c:pt idx="0">
                  <c:v>Vet ikke - ikke svar</c:v>
                </c:pt>
              </c:strCache>
            </c:strRef>
          </c:tx>
          <c:invertIfNegative val="0"/>
          <c:cat>
            <c:strRef>
              <c:f>Motivasjon!$A$95:$A$117</c:f>
              <c:strCache>
                <c:ptCount val="23"/>
                <c:pt idx="0">
                  <c:v>Statistikk</c:v>
                </c:pt>
                <c:pt idx="1">
                  <c:v>Ptek</c:v>
                </c:pt>
                <c:pt idx="2">
                  <c:v>Molekylærbiologi</c:v>
                </c:pt>
                <c:pt idx="3">
                  <c:v>Geofysikk</c:v>
                </c:pt>
                <c:pt idx="4">
                  <c:v>Fiskehelse</c:v>
                </c:pt>
                <c:pt idx="5">
                  <c:v>Lektor</c:v>
                </c:pt>
                <c:pt idx="6">
                  <c:v>Indtek</c:v>
                </c:pt>
                <c:pt idx="7">
                  <c:v>Årsstudium </c:v>
                </c:pt>
                <c:pt idx="8">
                  <c:v>Metos</c:v>
                </c:pt>
                <c:pt idx="9">
                  <c:v>Fysikk</c:v>
                </c:pt>
                <c:pt idx="10">
                  <c:v>Biologi</c:v>
                </c:pt>
                <c:pt idx="11">
                  <c:v>Geologi</c:v>
                </c:pt>
                <c:pt idx="12">
                  <c:v>Nanoteknologi</c:v>
                </c:pt>
                <c:pt idx="13">
                  <c:v>IMØ</c:v>
                </c:pt>
                <c:pt idx="14">
                  <c:v>Aktuar</c:v>
                </c:pt>
                <c:pt idx="15">
                  <c:v>Datateknologi</c:v>
                </c:pt>
                <c:pt idx="16">
                  <c:v>Datasikkerhet</c:v>
                </c:pt>
                <c:pt idx="17">
                  <c:v>Kjemi</c:v>
                </c:pt>
                <c:pt idx="18">
                  <c:v>Matematikk</c:v>
                </c:pt>
                <c:pt idx="19">
                  <c:v>Bioinformatikk</c:v>
                </c:pt>
                <c:pt idx="20">
                  <c:v>Mire</c:v>
                </c:pt>
                <c:pt idx="21">
                  <c:v>Datavitenskap</c:v>
                </c:pt>
                <c:pt idx="22">
                  <c:v>Havbruk</c:v>
                </c:pt>
              </c:strCache>
            </c:strRef>
          </c:cat>
          <c:val>
            <c:numRef>
              <c:f>Motivasjon!$B$95:$B$117</c:f>
              <c:numCache>
                <c:formatCode>General</c:formatCode>
                <c:ptCount val="23"/>
                <c:pt idx="0">
                  <c:v>0</c:v>
                </c:pt>
                <c:pt idx="1">
                  <c:v>6</c:v>
                </c:pt>
                <c:pt idx="2">
                  <c:v>2</c:v>
                </c:pt>
                <c:pt idx="3">
                  <c:v>6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  <c:pt idx="7">
                  <c:v>8</c:v>
                </c:pt>
                <c:pt idx="8">
                  <c:v>1</c:v>
                </c:pt>
                <c:pt idx="9">
                  <c:v>3</c:v>
                </c:pt>
                <c:pt idx="10">
                  <c:v>9</c:v>
                </c:pt>
                <c:pt idx="11">
                  <c:v>3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5</c:v>
                </c:pt>
                <c:pt idx="16">
                  <c:v>2</c:v>
                </c:pt>
                <c:pt idx="17">
                  <c:v>1</c:v>
                </c:pt>
                <c:pt idx="18">
                  <c:v>0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  <c:pt idx="2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19-4FBB-BAC8-1E2F129174EC}"/>
            </c:ext>
          </c:extLst>
        </c:ser>
        <c:ser>
          <c:idx val="1"/>
          <c:order val="1"/>
          <c:tx>
            <c:strRef>
              <c:f>Motivasjon!$C$94</c:f>
              <c:strCache>
                <c:ptCount val="1"/>
                <c:pt idx="0">
                  <c:v>Ingen betydning</c:v>
                </c:pt>
              </c:strCache>
            </c:strRef>
          </c:tx>
          <c:invertIfNegative val="0"/>
          <c:cat>
            <c:strRef>
              <c:f>Motivasjon!$A$95:$A$117</c:f>
              <c:strCache>
                <c:ptCount val="23"/>
                <c:pt idx="0">
                  <c:v>Statistikk</c:v>
                </c:pt>
                <c:pt idx="1">
                  <c:v>Ptek</c:v>
                </c:pt>
                <c:pt idx="2">
                  <c:v>Molekylærbiologi</c:v>
                </c:pt>
                <c:pt idx="3">
                  <c:v>Geofysikk</c:v>
                </c:pt>
                <c:pt idx="4">
                  <c:v>Fiskehelse</c:v>
                </c:pt>
                <c:pt idx="5">
                  <c:v>Lektor</c:v>
                </c:pt>
                <c:pt idx="6">
                  <c:v>Indtek</c:v>
                </c:pt>
                <c:pt idx="7">
                  <c:v>Årsstudium </c:v>
                </c:pt>
                <c:pt idx="8">
                  <c:v>Metos</c:v>
                </c:pt>
                <c:pt idx="9">
                  <c:v>Fysikk</c:v>
                </c:pt>
                <c:pt idx="10">
                  <c:v>Biologi</c:v>
                </c:pt>
                <c:pt idx="11">
                  <c:v>Geologi</c:v>
                </c:pt>
                <c:pt idx="12">
                  <c:v>Nanoteknologi</c:v>
                </c:pt>
                <c:pt idx="13">
                  <c:v>IMØ</c:v>
                </c:pt>
                <c:pt idx="14">
                  <c:v>Aktuar</c:v>
                </c:pt>
                <c:pt idx="15">
                  <c:v>Datateknologi</c:v>
                </c:pt>
                <c:pt idx="16">
                  <c:v>Datasikkerhet</c:v>
                </c:pt>
                <c:pt idx="17">
                  <c:v>Kjemi</c:v>
                </c:pt>
                <c:pt idx="18">
                  <c:v>Matematikk</c:v>
                </c:pt>
                <c:pt idx="19">
                  <c:v>Bioinformatikk</c:v>
                </c:pt>
                <c:pt idx="20">
                  <c:v>Mire</c:v>
                </c:pt>
                <c:pt idx="21">
                  <c:v>Datavitenskap</c:v>
                </c:pt>
                <c:pt idx="22">
                  <c:v>Havbruk</c:v>
                </c:pt>
              </c:strCache>
            </c:strRef>
          </c:cat>
          <c:val>
            <c:numRef>
              <c:f>Motivasjon!$C$95:$C$117</c:f>
              <c:numCache>
                <c:formatCode>General</c:formatCode>
                <c:ptCount val="23"/>
                <c:pt idx="0">
                  <c:v>2</c:v>
                </c:pt>
                <c:pt idx="1">
                  <c:v>29</c:v>
                </c:pt>
                <c:pt idx="2">
                  <c:v>23</c:v>
                </c:pt>
                <c:pt idx="3">
                  <c:v>4</c:v>
                </c:pt>
                <c:pt idx="4">
                  <c:v>14</c:v>
                </c:pt>
                <c:pt idx="5">
                  <c:v>24</c:v>
                </c:pt>
                <c:pt idx="6">
                  <c:v>6</c:v>
                </c:pt>
                <c:pt idx="7">
                  <c:v>26</c:v>
                </c:pt>
                <c:pt idx="8">
                  <c:v>9</c:v>
                </c:pt>
                <c:pt idx="9">
                  <c:v>22</c:v>
                </c:pt>
                <c:pt idx="10">
                  <c:v>39</c:v>
                </c:pt>
                <c:pt idx="11">
                  <c:v>34</c:v>
                </c:pt>
                <c:pt idx="12">
                  <c:v>12</c:v>
                </c:pt>
                <c:pt idx="13">
                  <c:v>5</c:v>
                </c:pt>
                <c:pt idx="14">
                  <c:v>3</c:v>
                </c:pt>
                <c:pt idx="15">
                  <c:v>16</c:v>
                </c:pt>
                <c:pt idx="16">
                  <c:v>5</c:v>
                </c:pt>
                <c:pt idx="17">
                  <c:v>15</c:v>
                </c:pt>
                <c:pt idx="18">
                  <c:v>3</c:v>
                </c:pt>
                <c:pt idx="19">
                  <c:v>2</c:v>
                </c:pt>
                <c:pt idx="20">
                  <c:v>5</c:v>
                </c:pt>
                <c:pt idx="21">
                  <c:v>2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19-4FBB-BAC8-1E2F129174EC}"/>
            </c:ext>
          </c:extLst>
        </c:ser>
        <c:ser>
          <c:idx val="2"/>
          <c:order val="2"/>
          <c:tx>
            <c:strRef>
              <c:f>Motivasjon!$D$94</c:f>
              <c:strCache>
                <c:ptCount val="1"/>
                <c:pt idx="0">
                  <c:v>En viss betydning</c:v>
                </c:pt>
              </c:strCache>
            </c:strRef>
          </c:tx>
          <c:invertIfNegative val="0"/>
          <c:cat>
            <c:strRef>
              <c:f>Motivasjon!$A$95:$A$117</c:f>
              <c:strCache>
                <c:ptCount val="23"/>
                <c:pt idx="0">
                  <c:v>Statistikk</c:v>
                </c:pt>
                <c:pt idx="1">
                  <c:v>Ptek</c:v>
                </c:pt>
                <c:pt idx="2">
                  <c:v>Molekylærbiologi</c:v>
                </c:pt>
                <c:pt idx="3">
                  <c:v>Geofysikk</c:v>
                </c:pt>
                <c:pt idx="4">
                  <c:v>Fiskehelse</c:v>
                </c:pt>
                <c:pt idx="5">
                  <c:v>Lektor</c:v>
                </c:pt>
                <c:pt idx="6">
                  <c:v>Indtek</c:v>
                </c:pt>
                <c:pt idx="7">
                  <c:v>Årsstudium </c:v>
                </c:pt>
                <c:pt idx="8">
                  <c:v>Metos</c:v>
                </c:pt>
                <c:pt idx="9">
                  <c:v>Fysikk</c:v>
                </c:pt>
                <c:pt idx="10">
                  <c:v>Biologi</c:v>
                </c:pt>
                <c:pt idx="11">
                  <c:v>Geologi</c:v>
                </c:pt>
                <c:pt idx="12">
                  <c:v>Nanoteknologi</c:v>
                </c:pt>
                <c:pt idx="13">
                  <c:v>IMØ</c:v>
                </c:pt>
                <c:pt idx="14">
                  <c:v>Aktuar</c:v>
                </c:pt>
                <c:pt idx="15">
                  <c:v>Datateknologi</c:v>
                </c:pt>
                <c:pt idx="16">
                  <c:v>Datasikkerhet</c:v>
                </c:pt>
                <c:pt idx="17">
                  <c:v>Kjemi</c:v>
                </c:pt>
                <c:pt idx="18">
                  <c:v>Matematikk</c:v>
                </c:pt>
                <c:pt idx="19">
                  <c:v>Bioinformatikk</c:v>
                </c:pt>
                <c:pt idx="20">
                  <c:v>Mire</c:v>
                </c:pt>
                <c:pt idx="21">
                  <c:v>Datavitenskap</c:v>
                </c:pt>
                <c:pt idx="22">
                  <c:v>Havbruk</c:v>
                </c:pt>
              </c:strCache>
            </c:strRef>
          </c:cat>
          <c:val>
            <c:numRef>
              <c:f>Motivasjon!$D$95:$D$117</c:f>
              <c:numCache>
                <c:formatCode>General</c:formatCode>
                <c:ptCount val="23"/>
                <c:pt idx="1">
                  <c:v>11</c:v>
                </c:pt>
                <c:pt idx="2">
                  <c:v>10</c:v>
                </c:pt>
                <c:pt idx="3">
                  <c:v>5</c:v>
                </c:pt>
                <c:pt idx="4">
                  <c:v>7</c:v>
                </c:pt>
                <c:pt idx="5">
                  <c:v>15</c:v>
                </c:pt>
                <c:pt idx="6">
                  <c:v>5</c:v>
                </c:pt>
                <c:pt idx="7">
                  <c:v>19</c:v>
                </c:pt>
                <c:pt idx="8">
                  <c:v>6</c:v>
                </c:pt>
                <c:pt idx="9">
                  <c:v>14</c:v>
                </c:pt>
                <c:pt idx="10">
                  <c:v>29</c:v>
                </c:pt>
                <c:pt idx="11">
                  <c:v>24</c:v>
                </c:pt>
                <c:pt idx="12">
                  <c:v>9</c:v>
                </c:pt>
                <c:pt idx="13">
                  <c:v>4</c:v>
                </c:pt>
                <c:pt idx="14">
                  <c:v>3</c:v>
                </c:pt>
                <c:pt idx="15">
                  <c:v>22</c:v>
                </c:pt>
                <c:pt idx="16">
                  <c:v>5</c:v>
                </c:pt>
                <c:pt idx="17">
                  <c:v>12</c:v>
                </c:pt>
                <c:pt idx="18">
                  <c:v>4</c:v>
                </c:pt>
                <c:pt idx="19">
                  <c:v>5</c:v>
                </c:pt>
                <c:pt idx="20">
                  <c:v>9</c:v>
                </c:pt>
                <c:pt idx="21">
                  <c:v>4</c:v>
                </c:pt>
                <c:pt idx="2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19-4FBB-BAC8-1E2F129174EC}"/>
            </c:ext>
          </c:extLst>
        </c:ser>
        <c:ser>
          <c:idx val="3"/>
          <c:order val="3"/>
          <c:tx>
            <c:strRef>
              <c:f>Motivasjon!$E$94</c:f>
              <c:strCache>
                <c:ptCount val="1"/>
                <c:pt idx="0">
                  <c:v>Stor betydning</c:v>
                </c:pt>
              </c:strCache>
            </c:strRef>
          </c:tx>
          <c:invertIfNegative val="0"/>
          <c:cat>
            <c:strRef>
              <c:f>Motivasjon!$A$95:$A$117</c:f>
              <c:strCache>
                <c:ptCount val="23"/>
                <c:pt idx="0">
                  <c:v>Statistikk</c:v>
                </c:pt>
                <c:pt idx="1">
                  <c:v>Ptek</c:v>
                </c:pt>
                <c:pt idx="2">
                  <c:v>Molekylærbiologi</c:v>
                </c:pt>
                <c:pt idx="3">
                  <c:v>Geofysikk</c:v>
                </c:pt>
                <c:pt idx="4">
                  <c:v>Fiskehelse</c:v>
                </c:pt>
                <c:pt idx="5">
                  <c:v>Lektor</c:v>
                </c:pt>
                <c:pt idx="6">
                  <c:v>Indtek</c:v>
                </c:pt>
                <c:pt idx="7">
                  <c:v>Årsstudium </c:v>
                </c:pt>
                <c:pt idx="8">
                  <c:v>Metos</c:v>
                </c:pt>
                <c:pt idx="9">
                  <c:v>Fysikk</c:v>
                </c:pt>
                <c:pt idx="10">
                  <c:v>Biologi</c:v>
                </c:pt>
                <c:pt idx="11">
                  <c:v>Geologi</c:v>
                </c:pt>
                <c:pt idx="12">
                  <c:v>Nanoteknologi</c:v>
                </c:pt>
                <c:pt idx="13">
                  <c:v>IMØ</c:v>
                </c:pt>
                <c:pt idx="14">
                  <c:v>Aktuar</c:v>
                </c:pt>
                <c:pt idx="15">
                  <c:v>Datateknologi</c:v>
                </c:pt>
                <c:pt idx="16">
                  <c:v>Datasikkerhet</c:v>
                </c:pt>
                <c:pt idx="17">
                  <c:v>Kjemi</c:v>
                </c:pt>
                <c:pt idx="18">
                  <c:v>Matematikk</c:v>
                </c:pt>
                <c:pt idx="19">
                  <c:v>Bioinformatikk</c:v>
                </c:pt>
                <c:pt idx="20">
                  <c:v>Mire</c:v>
                </c:pt>
                <c:pt idx="21">
                  <c:v>Datavitenskap</c:v>
                </c:pt>
                <c:pt idx="22">
                  <c:v>Havbruk</c:v>
                </c:pt>
              </c:strCache>
            </c:strRef>
          </c:cat>
          <c:val>
            <c:numRef>
              <c:f>Motivasjon!$E$95:$E$117</c:f>
              <c:numCache>
                <c:formatCode>General</c:formatCode>
                <c:ptCount val="23"/>
                <c:pt idx="1">
                  <c:v>3</c:v>
                </c:pt>
                <c:pt idx="2">
                  <c:v>1</c:v>
                </c:pt>
                <c:pt idx="4">
                  <c:v>1</c:v>
                </c:pt>
                <c:pt idx="7">
                  <c:v>5</c:v>
                </c:pt>
                <c:pt idx="8">
                  <c:v>2</c:v>
                </c:pt>
                <c:pt idx="9">
                  <c:v>6</c:v>
                </c:pt>
                <c:pt idx="10">
                  <c:v>10</c:v>
                </c:pt>
                <c:pt idx="11">
                  <c:v>9</c:v>
                </c:pt>
                <c:pt idx="12">
                  <c:v>3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3</c:v>
                </c:pt>
                <c:pt idx="17">
                  <c:v>8</c:v>
                </c:pt>
                <c:pt idx="18">
                  <c:v>1</c:v>
                </c:pt>
                <c:pt idx="19">
                  <c:v>2</c:v>
                </c:pt>
                <c:pt idx="20">
                  <c:v>3</c:v>
                </c:pt>
                <c:pt idx="21">
                  <c:v>1</c:v>
                </c:pt>
                <c:pt idx="2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19-4FBB-BAC8-1E2F129174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0399616"/>
        <c:axId val="190401152"/>
      </c:barChart>
      <c:catAx>
        <c:axId val="1903996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90401152"/>
        <c:crosses val="autoZero"/>
        <c:auto val="1"/>
        <c:lblAlgn val="ctr"/>
        <c:lblOffset val="100"/>
        <c:noMultiLvlLbl val="0"/>
      </c:catAx>
      <c:valAx>
        <c:axId val="19040115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903996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Motivasjon!$B$123</c:f>
              <c:strCache>
                <c:ptCount val="1"/>
                <c:pt idx="0">
                  <c:v>Vet ikke - ikke svar</c:v>
                </c:pt>
              </c:strCache>
            </c:strRef>
          </c:tx>
          <c:invertIfNegative val="0"/>
          <c:cat>
            <c:strRef>
              <c:f>Motivasjon!$A$124:$A$146</c:f>
              <c:strCache>
                <c:ptCount val="23"/>
                <c:pt idx="0">
                  <c:v>Bioinformatikk</c:v>
                </c:pt>
                <c:pt idx="1">
                  <c:v>Datasikkerhet</c:v>
                </c:pt>
                <c:pt idx="2">
                  <c:v>Datavitenskap</c:v>
                </c:pt>
                <c:pt idx="3">
                  <c:v>Fiskehelse</c:v>
                </c:pt>
                <c:pt idx="4">
                  <c:v>Geofysikk</c:v>
                </c:pt>
                <c:pt idx="5">
                  <c:v>Lektor</c:v>
                </c:pt>
                <c:pt idx="6">
                  <c:v>Statistikk</c:v>
                </c:pt>
                <c:pt idx="7">
                  <c:v>Fysikk</c:v>
                </c:pt>
                <c:pt idx="8">
                  <c:v>Ptek</c:v>
                </c:pt>
                <c:pt idx="9">
                  <c:v>Datateknologi</c:v>
                </c:pt>
                <c:pt idx="10">
                  <c:v>Metos</c:v>
                </c:pt>
                <c:pt idx="11">
                  <c:v>Geologi</c:v>
                </c:pt>
                <c:pt idx="12">
                  <c:v>Havbruk</c:v>
                </c:pt>
                <c:pt idx="13">
                  <c:v>Mire</c:v>
                </c:pt>
                <c:pt idx="14">
                  <c:v>Nanoteknologi</c:v>
                </c:pt>
                <c:pt idx="15">
                  <c:v>Aktuar</c:v>
                </c:pt>
                <c:pt idx="16">
                  <c:v>Matematikk</c:v>
                </c:pt>
                <c:pt idx="17">
                  <c:v>Indtek</c:v>
                </c:pt>
                <c:pt idx="18">
                  <c:v>Biologi</c:v>
                </c:pt>
                <c:pt idx="19">
                  <c:v>Kjemi</c:v>
                </c:pt>
                <c:pt idx="20">
                  <c:v>Molekylærbiologi</c:v>
                </c:pt>
                <c:pt idx="21">
                  <c:v>IMØ</c:v>
                </c:pt>
                <c:pt idx="22">
                  <c:v>Årsstudium </c:v>
                </c:pt>
              </c:strCache>
            </c:strRef>
          </c:cat>
          <c:val>
            <c:numRef>
              <c:f>Motivasjon!$B$124:$B$146</c:f>
              <c:numCache>
                <c:formatCode>General</c:formatCode>
                <c:ptCount val="23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5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  <c:pt idx="8">
                  <c:v>10</c:v>
                </c:pt>
                <c:pt idx="9">
                  <c:v>2</c:v>
                </c:pt>
                <c:pt idx="10">
                  <c:v>1</c:v>
                </c:pt>
                <c:pt idx="11">
                  <c:v>6</c:v>
                </c:pt>
                <c:pt idx="12">
                  <c:v>5</c:v>
                </c:pt>
                <c:pt idx="13">
                  <c:v>2</c:v>
                </c:pt>
                <c:pt idx="14">
                  <c:v>4</c:v>
                </c:pt>
                <c:pt idx="15">
                  <c:v>1</c:v>
                </c:pt>
                <c:pt idx="16">
                  <c:v>0</c:v>
                </c:pt>
                <c:pt idx="17">
                  <c:v>2</c:v>
                </c:pt>
                <c:pt idx="18">
                  <c:v>14</c:v>
                </c:pt>
                <c:pt idx="19">
                  <c:v>2</c:v>
                </c:pt>
                <c:pt idx="20">
                  <c:v>3</c:v>
                </c:pt>
                <c:pt idx="21">
                  <c:v>1</c:v>
                </c:pt>
                <c:pt idx="2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38-4A7F-9FE8-BEBAAC4109B4}"/>
            </c:ext>
          </c:extLst>
        </c:ser>
        <c:ser>
          <c:idx val="1"/>
          <c:order val="1"/>
          <c:tx>
            <c:strRef>
              <c:f>Motivasjon!$C$123</c:f>
              <c:strCache>
                <c:ptCount val="1"/>
                <c:pt idx="0">
                  <c:v>Ingen betydning</c:v>
                </c:pt>
              </c:strCache>
            </c:strRef>
          </c:tx>
          <c:invertIfNegative val="0"/>
          <c:cat>
            <c:strRef>
              <c:f>Motivasjon!$A$124:$A$146</c:f>
              <c:strCache>
                <c:ptCount val="23"/>
                <c:pt idx="0">
                  <c:v>Bioinformatikk</c:v>
                </c:pt>
                <c:pt idx="1">
                  <c:v>Datasikkerhet</c:v>
                </c:pt>
                <c:pt idx="2">
                  <c:v>Datavitenskap</c:v>
                </c:pt>
                <c:pt idx="3">
                  <c:v>Fiskehelse</c:v>
                </c:pt>
                <c:pt idx="4">
                  <c:v>Geofysikk</c:v>
                </c:pt>
                <c:pt idx="5">
                  <c:v>Lektor</c:v>
                </c:pt>
                <c:pt idx="6">
                  <c:v>Statistikk</c:v>
                </c:pt>
                <c:pt idx="7">
                  <c:v>Fysikk</c:v>
                </c:pt>
                <c:pt idx="8">
                  <c:v>Ptek</c:v>
                </c:pt>
                <c:pt idx="9">
                  <c:v>Datateknologi</c:v>
                </c:pt>
                <c:pt idx="10">
                  <c:v>Metos</c:v>
                </c:pt>
                <c:pt idx="11">
                  <c:v>Geologi</c:v>
                </c:pt>
                <c:pt idx="12">
                  <c:v>Havbruk</c:v>
                </c:pt>
                <c:pt idx="13">
                  <c:v>Mire</c:v>
                </c:pt>
                <c:pt idx="14">
                  <c:v>Nanoteknologi</c:v>
                </c:pt>
                <c:pt idx="15">
                  <c:v>Aktuar</c:v>
                </c:pt>
                <c:pt idx="16">
                  <c:v>Matematikk</c:v>
                </c:pt>
                <c:pt idx="17">
                  <c:v>Indtek</c:v>
                </c:pt>
                <c:pt idx="18">
                  <c:v>Biologi</c:v>
                </c:pt>
                <c:pt idx="19">
                  <c:v>Kjemi</c:v>
                </c:pt>
                <c:pt idx="20">
                  <c:v>Molekylærbiologi</c:v>
                </c:pt>
                <c:pt idx="21">
                  <c:v>IMØ</c:v>
                </c:pt>
                <c:pt idx="22">
                  <c:v>Årsstudium </c:v>
                </c:pt>
              </c:strCache>
            </c:strRef>
          </c:cat>
          <c:val>
            <c:numRef>
              <c:f>Motivasjon!$C$124:$C$146</c:f>
              <c:numCache>
                <c:formatCode>General</c:formatCode>
                <c:ptCount val="23"/>
                <c:pt idx="0">
                  <c:v>9</c:v>
                </c:pt>
                <c:pt idx="1">
                  <c:v>13</c:v>
                </c:pt>
                <c:pt idx="2">
                  <c:v>7</c:v>
                </c:pt>
                <c:pt idx="3">
                  <c:v>20</c:v>
                </c:pt>
                <c:pt idx="4">
                  <c:v>10</c:v>
                </c:pt>
                <c:pt idx="5">
                  <c:v>37</c:v>
                </c:pt>
                <c:pt idx="6">
                  <c:v>2</c:v>
                </c:pt>
                <c:pt idx="7">
                  <c:v>43</c:v>
                </c:pt>
                <c:pt idx="8">
                  <c:v>37</c:v>
                </c:pt>
                <c:pt idx="9">
                  <c:v>40</c:v>
                </c:pt>
                <c:pt idx="10">
                  <c:v>16</c:v>
                </c:pt>
                <c:pt idx="11">
                  <c:v>60</c:v>
                </c:pt>
                <c:pt idx="12">
                  <c:v>10</c:v>
                </c:pt>
                <c:pt idx="13">
                  <c:v>13</c:v>
                </c:pt>
                <c:pt idx="14">
                  <c:v>18</c:v>
                </c:pt>
                <c:pt idx="15">
                  <c:v>6</c:v>
                </c:pt>
                <c:pt idx="16">
                  <c:v>7</c:v>
                </c:pt>
                <c:pt idx="17">
                  <c:v>9</c:v>
                </c:pt>
                <c:pt idx="18">
                  <c:v>58</c:v>
                </c:pt>
                <c:pt idx="19">
                  <c:v>27</c:v>
                </c:pt>
                <c:pt idx="20">
                  <c:v>26</c:v>
                </c:pt>
                <c:pt idx="21">
                  <c:v>7</c:v>
                </c:pt>
                <c:pt idx="2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38-4A7F-9FE8-BEBAAC4109B4}"/>
            </c:ext>
          </c:extLst>
        </c:ser>
        <c:ser>
          <c:idx val="2"/>
          <c:order val="2"/>
          <c:tx>
            <c:strRef>
              <c:f>Motivasjon!$D$123</c:f>
              <c:strCache>
                <c:ptCount val="1"/>
                <c:pt idx="0">
                  <c:v>En viss betydning</c:v>
                </c:pt>
              </c:strCache>
            </c:strRef>
          </c:tx>
          <c:invertIfNegative val="0"/>
          <c:cat>
            <c:strRef>
              <c:f>Motivasjon!$A$124:$A$146</c:f>
              <c:strCache>
                <c:ptCount val="23"/>
                <c:pt idx="0">
                  <c:v>Bioinformatikk</c:v>
                </c:pt>
                <c:pt idx="1">
                  <c:v>Datasikkerhet</c:v>
                </c:pt>
                <c:pt idx="2">
                  <c:v>Datavitenskap</c:v>
                </c:pt>
                <c:pt idx="3">
                  <c:v>Fiskehelse</c:v>
                </c:pt>
                <c:pt idx="4">
                  <c:v>Geofysikk</c:v>
                </c:pt>
                <c:pt idx="5">
                  <c:v>Lektor</c:v>
                </c:pt>
                <c:pt idx="6">
                  <c:v>Statistikk</c:v>
                </c:pt>
                <c:pt idx="7">
                  <c:v>Fysikk</c:v>
                </c:pt>
                <c:pt idx="8">
                  <c:v>Ptek</c:v>
                </c:pt>
                <c:pt idx="9">
                  <c:v>Datateknologi</c:v>
                </c:pt>
                <c:pt idx="10">
                  <c:v>Metos</c:v>
                </c:pt>
                <c:pt idx="11">
                  <c:v>Geologi</c:v>
                </c:pt>
                <c:pt idx="12">
                  <c:v>Havbruk</c:v>
                </c:pt>
                <c:pt idx="13">
                  <c:v>Mire</c:v>
                </c:pt>
                <c:pt idx="14">
                  <c:v>Nanoteknologi</c:v>
                </c:pt>
                <c:pt idx="15">
                  <c:v>Aktuar</c:v>
                </c:pt>
                <c:pt idx="16">
                  <c:v>Matematikk</c:v>
                </c:pt>
                <c:pt idx="17">
                  <c:v>Indtek</c:v>
                </c:pt>
                <c:pt idx="18">
                  <c:v>Biologi</c:v>
                </c:pt>
                <c:pt idx="19">
                  <c:v>Kjemi</c:v>
                </c:pt>
                <c:pt idx="20">
                  <c:v>Molekylærbiologi</c:v>
                </c:pt>
                <c:pt idx="21">
                  <c:v>IMØ</c:v>
                </c:pt>
                <c:pt idx="22">
                  <c:v>Årsstudium </c:v>
                </c:pt>
              </c:strCache>
            </c:strRef>
          </c:cat>
          <c:val>
            <c:numRef>
              <c:f>Motivasjon!$D$124:$D$146</c:f>
              <c:numCache>
                <c:formatCode>General</c:formatCode>
                <c:ptCount val="23"/>
                <c:pt idx="8">
                  <c:v>1</c:v>
                </c:pt>
                <c:pt idx="9">
                  <c:v>2</c:v>
                </c:pt>
                <c:pt idx="11">
                  <c:v>4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7">
                  <c:v>2</c:v>
                </c:pt>
                <c:pt idx="18">
                  <c:v>13</c:v>
                </c:pt>
                <c:pt idx="19">
                  <c:v>6</c:v>
                </c:pt>
                <c:pt idx="20">
                  <c:v>4</c:v>
                </c:pt>
                <c:pt idx="21">
                  <c:v>1</c:v>
                </c:pt>
                <c:pt idx="2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38-4A7F-9FE8-BEBAAC4109B4}"/>
            </c:ext>
          </c:extLst>
        </c:ser>
        <c:ser>
          <c:idx val="3"/>
          <c:order val="3"/>
          <c:tx>
            <c:strRef>
              <c:f>Motivasjon!$E$123</c:f>
              <c:strCache>
                <c:ptCount val="1"/>
                <c:pt idx="0">
                  <c:v>Stor betydning</c:v>
                </c:pt>
              </c:strCache>
            </c:strRef>
          </c:tx>
          <c:invertIfNegative val="0"/>
          <c:cat>
            <c:strRef>
              <c:f>Motivasjon!$A$124:$A$146</c:f>
              <c:strCache>
                <c:ptCount val="23"/>
                <c:pt idx="0">
                  <c:v>Bioinformatikk</c:v>
                </c:pt>
                <c:pt idx="1">
                  <c:v>Datasikkerhet</c:v>
                </c:pt>
                <c:pt idx="2">
                  <c:v>Datavitenskap</c:v>
                </c:pt>
                <c:pt idx="3">
                  <c:v>Fiskehelse</c:v>
                </c:pt>
                <c:pt idx="4">
                  <c:v>Geofysikk</c:v>
                </c:pt>
                <c:pt idx="5">
                  <c:v>Lektor</c:v>
                </c:pt>
                <c:pt idx="6">
                  <c:v>Statistikk</c:v>
                </c:pt>
                <c:pt idx="7">
                  <c:v>Fysikk</c:v>
                </c:pt>
                <c:pt idx="8">
                  <c:v>Ptek</c:v>
                </c:pt>
                <c:pt idx="9">
                  <c:v>Datateknologi</c:v>
                </c:pt>
                <c:pt idx="10">
                  <c:v>Metos</c:v>
                </c:pt>
                <c:pt idx="11">
                  <c:v>Geologi</c:v>
                </c:pt>
                <c:pt idx="12">
                  <c:v>Havbruk</c:v>
                </c:pt>
                <c:pt idx="13">
                  <c:v>Mire</c:v>
                </c:pt>
                <c:pt idx="14">
                  <c:v>Nanoteknologi</c:v>
                </c:pt>
                <c:pt idx="15">
                  <c:v>Aktuar</c:v>
                </c:pt>
                <c:pt idx="16">
                  <c:v>Matematikk</c:v>
                </c:pt>
                <c:pt idx="17">
                  <c:v>Indtek</c:v>
                </c:pt>
                <c:pt idx="18">
                  <c:v>Biologi</c:v>
                </c:pt>
                <c:pt idx="19">
                  <c:v>Kjemi</c:v>
                </c:pt>
                <c:pt idx="20">
                  <c:v>Molekylærbiologi</c:v>
                </c:pt>
                <c:pt idx="21">
                  <c:v>IMØ</c:v>
                </c:pt>
                <c:pt idx="22">
                  <c:v>Årsstudium </c:v>
                </c:pt>
              </c:strCache>
            </c:strRef>
          </c:cat>
          <c:val>
            <c:numRef>
              <c:f>Motivasjon!$E$124:$E$146</c:f>
              <c:numCache>
                <c:formatCode>General</c:formatCode>
                <c:ptCount val="23"/>
                <c:pt idx="7">
                  <c:v>1</c:v>
                </c:pt>
                <c:pt idx="8">
                  <c:v>1</c:v>
                </c:pt>
                <c:pt idx="10">
                  <c:v>1</c:v>
                </c:pt>
                <c:pt idx="13">
                  <c:v>1</c:v>
                </c:pt>
                <c:pt idx="14">
                  <c:v>2</c:v>
                </c:pt>
                <c:pt idx="16">
                  <c:v>1</c:v>
                </c:pt>
                <c:pt idx="18">
                  <c:v>2</c:v>
                </c:pt>
                <c:pt idx="19">
                  <c:v>1</c:v>
                </c:pt>
                <c:pt idx="20">
                  <c:v>3</c:v>
                </c:pt>
                <c:pt idx="21">
                  <c:v>1</c:v>
                </c:pt>
                <c:pt idx="2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38-4A7F-9FE8-BEBAAC410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550208"/>
        <c:axId val="191551744"/>
      </c:barChart>
      <c:catAx>
        <c:axId val="1915502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91551744"/>
        <c:crosses val="autoZero"/>
        <c:auto val="1"/>
        <c:lblAlgn val="ctr"/>
        <c:lblOffset val="100"/>
        <c:noMultiLvlLbl val="0"/>
      </c:catAx>
      <c:valAx>
        <c:axId val="19155174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915502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7261721557113473E-2"/>
          <c:y val="1.4096947389367284E-2"/>
          <c:w val="0.75257567933175407"/>
          <c:h val="0.916483107927445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'Progr -Kjønn'!$A$53</c:f>
              <c:strCache>
                <c:ptCount val="1"/>
                <c:pt idx="0">
                  <c:v>Fysikk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-Kjønn'!$B$53:$C$53</c:f>
              <c:numCache>
                <c:formatCode>General</c:formatCode>
                <c:ptCount val="2"/>
                <c:pt idx="0">
                  <c:v>41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25-4CED-B054-46427E9471C9}"/>
            </c:ext>
          </c:extLst>
        </c:ser>
        <c:ser>
          <c:idx val="1"/>
          <c:order val="1"/>
          <c:tx>
            <c:strRef>
              <c:f>'Progr -Kjønn'!$A$54</c:f>
              <c:strCache>
                <c:ptCount val="1"/>
                <c:pt idx="0">
                  <c:v>Datateknologi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-Kjønn'!$B$54:$C$54</c:f>
              <c:numCache>
                <c:formatCode>General</c:formatCode>
                <c:ptCount val="2"/>
                <c:pt idx="0">
                  <c:v>46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25-4CED-B054-46427E9471C9}"/>
            </c:ext>
          </c:extLst>
        </c:ser>
        <c:ser>
          <c:idx val="2"/>
          <c:order val="2"/>
          <c:tx>
            <c:strRef>
              <c:f>'Progr -Kjønn'!$A$55</c:f>
              <c:strCache>
                <c:ptCount val="1"/>
                <c:pt idx="0">
                  <c:v>Datavitenskap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-Kjønn'!$B$55:$C$55</c:f>
              <c:numCache>
                <c:formatCode>General</c:formatCode>
                <c:ptCount val="2"/>
                <c:pt idx="0">
                  <c:v>15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25-4CED-B054-46427E9471C9}"/>
            </c:ext>
          </c:extLst>
        </c:ser>
        <c:ser>
          <c:idx val="3"/>
          <c:order val="3"/>
          <c:tx>
            <c:strRef>
              <c:f>'Progr -Kjønn'!$A$56</c:f>
              <c:strCache>
                <c:ptCount val="1"/>
                <c:pt idx="0">
                  <c:v>Statistikk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-Kjønn'!$B$56:$C$56</c:f>
              <c:numCache>
                <c:formatCode>General</c:formatCode>
                <c:ptCount val="2"/>
                <c:pt idx="0">
                  <c:v>7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25-4CED-B054-46427E9471C9}"/>
            </c:ext>
          </c:extLst>
        </c:ser>
        <c:ser>
          <c:idx val="4"/>
          <c:order val="4"/>
          <c:tx>
            <c:strRef>
              <c:f>'Progr -Kjønn'!$A$57</c:f>
              <c:strCache>
                <c:ptCount val="1"/>
                <c:pt idx="0">
                  <c:v>Aktuar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-Kjønn'!$B$57:$C$57</c:f>
              <c:numCache>
                <c:formatCode>General</c:formatCode>
                <c:ptCount val="2"/>
                <c:pt idx="0">
                  <c:v>8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25-4CED-B054-46427E9471C9}"/>
            </c:ext>
          </c:extLst>
        </c:ser>
        <c:ser>
          <c:idx val="5"/>
          <c:order val="5"/>
          <c:tx>
            <c:strRef>
              <c:f>'Progr -Kjønn'!$A$58</c:f>
              <c:strCache>
                <c:ptCount val="1"/>
                <c:pt idx="0">
                  <c:v>IMØ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-Kjønn'!$B$58:$C$58</c:f>
              <c:numCache>
                <c:formatCode>General</c:formatCode>
                <c:ptCount val="2"/>
                <c:pt idx="0">
                  <c:v>10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25-4CED-B054-46427E9471C9}"/>
            </c:ext>
          </c:extLst>
        </c:ser>
        <c:ser>
          <c:idx val="6"/>
          <c:order val="6"/>
          <c:tx>
            <c:strRef>
              <c:f>'Progr -Kjønn'!$A$59</c:f>
              <c:strCache>
                <c:ptCount val="1"/>
                <c:pt idx="0">
                  <c:v>Indtek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-Kjønn'!$B$59:$C$59</c:f>
              <c:numCache>
                <c:formatCode>General</c:formatCode>
                <c:ptCount val="2"/>
                <c:pt idx="0">
                  <c:v>13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25-4CED-B054-46427E9471C9}"/>
            </c:ext>
          </c:extLst>
        </c:ser>
        <c:ser>
          <c:idx val="7"/>
          <c:order val="7"/>
          <c:tx>
            <c:strRef>
              <c:f>'Progr -Kjønn'!$A$60</c:f>
              <c:strCache>
                <c:ptCount val="1"/>
                <c:pt idx="0">
                  <c:v>Ptek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-Kjønn'!$B$60:$C$60</c:f>
              <c:numCache>
                <c:formatCode>General</c:formatCode>
                <c:ptCount val="2"/>
                <c:pt idx="0">
                  <c:v>29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325-4CED-B054-46427E9471C9}"/>
            </c:ext>
          </c:extLst>
        </c:ser>
        <c:ser>
          <c:idx val="8"/>
          <c:order val="8"/>
          <c:tx>
            <c:strRef>
              <c:f>'Progr -Kjønn'!$A$61</c:f>
              <c:strCache>
                <c:ptCount val="1"/>
                <c:pt idx="0">
                  <c:v>Kjemi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-Kjønn'!$B$61:$C$61</c:f>
              <c:numCache>
                <c:formatCode>General</c:formatCode>
                <c:ptCount val="2"/>
                <c:pt idx="0">
                  <c:v>20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25-4CED-B054-46427E9471C9}"/>
            </c:ext>
          </c:extLst>
        </c:ser>
        <c:ser>
          <c:idx val="9"/>
          <c:order val="9"/>
          <c:tx>
            <c:strRef>
              <c:f>'Progr -Kjønn'!$A$62</c:f>
              <c:strCache>
                <c:ptCount val="1"/>
                <c:pt idx="0">
                  <c:v>Fiskehelse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-Kjønn'!$B$62:$C$62</c:f>
              <c:numCache>
                <c:formatCode>General</c:formatCode>
                <c:ptCount val="2"/>
                <c:pt idx="0">
                  <c:v>3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325-4CED-B054-46427E9471C9}"/>
            </c:ext>
          </c:extLst>
        </c:ser>
        <c:ser>
          <c:idx val="10"/>
          <c:order val="10"/>
          <c:tx>
            <c:strRef>
              <c:f>'Progr -Kjønn'!$A$63</c:f>
              <c:strCache>
                <c:ptCount val="1"/>
                <c:pt idx="0">
                  <c:v>Nanoteknologi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-Kjønn'!$B$63:$C$63</c:f>
              <c:numCache>
                <c:formatCode>General</c:formatCode>
                <c:ptCount val="2"/>
                <c:pt idx="0">
                  <c:v>11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325-4CED-B054-46427E9471C9}"/>
            </c:ext>
          </c:extLst>
        </c:ser>
        <c:ser>
          <c:idx val="11"/>
          <c:order val="11"/>
          <c:tx>
            <c:strRef>
              <c:f>'Progr -Kjønn'!$A$64</c:f>
              <c:strCache>
                <c:ptCount val="1"/>
                <c:pt idx="0">
                  <c:v>Matematikk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-Kjønn'!$B$64:$C$64</c:f>
              <c:numCache>
                <c:formatCode>General</c:formatCode>
                <c:ptCount val="2"/>
                <c:pt idx="0">
                  <c:v>9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325-4CED-B054-46427E9471C9}"/>
            </c:ext>
          </c:extLst>
        </c:ser>
        <c:ser>
          <c:idx val="12"/>
          <c:order val="12"/>
          <c:tx>
            <c:strRef>
              <c:f>'Progr -Kjønn'!$A$65</c:f>
              <c:strCache>
                <c:ptCount val="1"/>
                <c:pt idx="0">
                  <c:v>Havbruk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-Kjønn'!$B$65:$C$65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325-4CED-B054-46427E9471C9}"/>
            </c:ext>
          </c:extLst>
        </c:ser>
        <c:ser>
          <c:idx val="13"/>
          <c:order val="13"/>
          <c:tx>
            <c:strRef>
              <c:f>'Progr -Kjønn'!$A$66</c:f>
              <c:strCache>
                <c:ptCount val="1"/>
                <c:pt idx="0">
                  <c:v>Geofysikk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-Kjønn'!$B$66:$C$66</c:f>
              <c:numCache>
                <c:formatCode>General</c:formatCode>
                <c:ptCount val="2"/>
                <c:pt idx="0">
                  <c:v>11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325-4CED-B054-46427E9471C9}"/>
            </c:ext>
          </c:extLst>
        </c:ser>
        <c:ser>
          <c:idx val="14"/>
          <c:order val="14"/>
          <c:tx>
            <c:strRef>
              <c:f>'Progr -Kjønn'!$A$67</c:f>
              <c:strCache>
                <c:ptCount val="1"/>
                <c:pt idx="0">
                  <c:v>Geologi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-Kjønn'!$B$67:$C$67</c:f>
              <c:numCache>
                <c:formatCode>General</c:formatCode>
                <c:ptCount val="2"/>
                <c:pt idx="0">
                  <c:v>29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325-4CED-B054-46427E9471C9}"/>
            </c:ext>
          </c:extLst>
        </c:ser>
        <c:ser>
          <c:idx val="15"/>
          <c:order val="15"/>
          <c:tx>
            <c:strRef>
              <c:f>'Progr -Kjønn'!$A$68</c:f>
              <c:strCache>
                <c:ptCount val="1"/>
                <c:pt idx="0">
                  <c:v>Lektor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-Kjønn'!$B$68:$C$68</c:f>
              <c:numCache>
                <c:formatCode>General</c:formatCode>
                <c:ptCount val="2"/>
                <c:pt idx="0">
                  <c:v>14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325-4CED-B054-46427E9471C9}"/>
            </c:ext>
          </c:extLst>
        </c:ser>
        <c:ser>
          <c:idx val="16"/>
          <c:order val="16"/>
          <c:tx>
            <c:strRef>
              <c:f>'Progr -Kjønn'!$A$69</c:f>
              <c:strCache>
                <c:ptCount val="1"/>
                <c:pt idx="0">
                  <c:v>Årsstudium 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-Kjønn'!$B$69:$C$69</c:f>
              <c:numCache>
                <c:formatCode>General</c:formatCode>
                <c:ptCount val="2"/>
                <c:pt idx="0">
                  <c:v>12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325-4CED-B054-46427E9471C9}"/>
            </c:ext>
          </c:extLst>
        </c:ser>
        <c:ser>
          <c:idx val="17"/>
          <c:order val="17"/>
          <c:tx>
            <c:strRef>
              <c:f>'Progr -Kjønn'!$A$70</c:f>
              <c:strCache>
                <c:ptCount val="1"/>
                <c:pt idx="0">
                  <c:v>Mire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-Kjønn'!$B$70:$C$70</c:f>
              <c:numCache>
                <c:formatCode>General</c:formatCode>
                <c:ptCount val="2"/>
                <c:pt idx="0">
                  <c:v>8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325-4CED-B054-46427E9471C9}"/>
            </c:ext>
          </c:extLst>
        </c:ser>
        <c:ser>
          <c:idx val="18"/>
          <c:order val="18"/>
          <c:tx>
            <c:strRef>
              <c:f>'Progr -Kjønn'!$A$71</c:f>
              <c:strCache>
                <c:ptCount val="1"/>
                <c:pt idx="0">
                  <c:v>Biologi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-Kjønn'!$B$71:$C$71</c:f>
              <c:numCache>
                <c:formatCode>General</c:formatCode>
                <c:ptCount val="2"/>
                <c:pt idx="0">
                  <c:v>26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325-4CED-B054-46427E9471C9}"/>
            </c:ext>
          </c:extLst>
        </c:ser>
        <c:ser>
          <c:idx val="19"/>
          <c:order val="19"/>
          <c:tx>
            <c:strRef>
              <c:f>'Progr -Kjønn'!$A$72</c:f>
              <c:strCache>
                <c:ptCount val="1"/>
                <c:pt idx="0">
                  <c:v>Metos</c:v>
                </c:pt>
              </c:strCache>
            </c:strRef>
          </c:tx>
          <c:invertIfNegative val="0"/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-Kjønn'!$B$72:$C$72</c:f>
              <c:numCache>
                <c:formatCode>General</c:formatCode>
                <c:ptCount val="2"/>
                <c:pt idx="0">
                  <c:v>9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325-4CED-B054-46427E9471C9}"/>
            </c:ext>
          </c:extLst>
        </c:ser>
        <c:ser>
          <c:idx val="20"/>
          <c:order val="20"/>
          <c:tx>
            <c:strRef>
              <c:f>'Progr -Kjønn'!$A$73</c:f>
              <c:strCache>
                <c:ptCount val="1"/>
                <c:pt idx="0">
                  <c:v>Molekylærbiologi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912499795927661E-2"/>
                  <c:y val="-4.0907558060644812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333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B325-4CED-B054-46427E9471C9}"/>
                </c:ext>
              </c:extLst>
            </c:dLbl>
            <c:dLbl>
              <c:idx val="1"/>
              <c:layout>
                <c:manualLayout>
                  <c:x val="-7.2749998639517746E-3"/>
                  <c:y val="-7.161064472134783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282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B325-4CED-B054-46427E9471C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'Progr -Kjønn'!$B$52:$C$52</c:f>
              <c:strCache>
                <c:ptCount val="2"/>
                <c:pt idx="0">
                  <c:v>Mann </c:v>
                </c:pt>
                <c:pt idx="1">
                  <c:v>Kvinne</c:v>
                </c:pt>
              </c:strCache>
            </c:strRef>
          </c:cat>
          <c:val>
            <c:numRef>
              <c:f>'Progr -Kjønn'!$B$73:$C$73</c:f>
              <c:numCache>
                <c:formatCode>General</c:formatCode>
                <c:ptCount val="2"/>
                <c:pt idx="0">
                  <c:v>7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325-4CED-B054-46427E947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9021696"/>
        <c:axId val="139027584"/>
      </c:barChart>
      <c:catAx>
        <c:axId val="139021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9027584"/>
        <c:crosses val="autoZero"/>
        <c:auto val="1"/>
        <c:lblAlgn val="ctr"/>
        <c:lblOffset val="100"/>
        <c:noMultiLvlLbl val="0"/>
      </c:catAx>
      <c:valAx>
        <c:axId val="139027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90216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b="1" dirty="0"/>
              <a:t>Kjønnsfordeling MN 2009</a:t>
            </a:r>
            <a:r>
              <a:rPr lang="nb-NO" b="1" baseline="0" dirty="0"/>
              <a:t> - 2016</a:t>
            </a:r>
            <a:r>
              <a:rPr lang="nb-NO" sz="1400" b="1" i="0" u="none" strike="noStrike" baseline="0" dirty="0"/>
              <a:t> </a:t>
            </a:r>
            <a:endParaRPr lang="nb-NO" b="1" dirty="0"/>
          </a:p>
        </c:rich>
      </c:tx>
      <c:layout>
        <c:manualLayout>
          <c:xMode val="edge"/>
          <c:yMode val="edge"/>
          <c:x val="0.33621126805492457"/>
          <c:y val="2.82188939758467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Kjønn!$A$32</c:f>
              <c:strCache>
                <c:ptCount val="1"/>
                <c:pt idx="0">
                  <c:v>Mann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Kjønn!$B$31:$I$31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Kjønn!$B$32:$I$32</c:f>
              <c:numCache>
                <c:formatCode>General</c:formatCode>
                <c:ptCount val="8"/>
                <c:pt idx="0">
                  <c:v>264</c:v>
                </c:pt>
                <c:pt idx="1">
                  <c:v>264</c:v>
                </c:pt>
                <c:pt idx="2">
                  <c:v>274</c:v>
                </c:pt>
                <c:pt idx="3">
                  <c:v>259</c:v>
                </c:pt>
                <c:pt idx="4">
                  <c:v>326</c:v>
                </c:pt>
                <c:pt idx="5">
                  <c:v>333</c:v>
                </c:pt>
                <c:pt idx="6">
                  <c:v>352</c:v>
                </c:pt>
                <c:pt idx="7">
                  <c:v>390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47-45D4-B651-3915AF49D456}"/>
            </c:ext>
          </c:extLst>
        </c:ser>
        <c:ser>
          <c:idx val="1"/>
          <c:order val="1"/>
          <c:tx>
            <c:strRef>
              <c:f>Kjønn!$A$33</c:f>
              <c:strCache>
                <c:ptCount val="1"/>
                <c:pt idx="0">
                  <c:v>Kvinne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Kjønn!$B$31:$I$31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Kjønn!$B$33:$I$33</c:f>
              <c:numCache>
                <c:formatCode>General</c:formatCode>
                <c:ptCount val="8"/>
                <c:pt idx="0">
                  <c:v>232</c:v>
                </c:pt>
                <c:pt idx="1">
                  <c:v>245</c:v>
                </c:pt>
                <c:pt idx="2">
                  <c:v>273</c:v>
                </c:pt>
                <c:pt idx="3">
                  <c:v>265</c:v>
                </c:pt>
                <c:pt idx="4">
                  <c:v>279</c:v>
                </c:pt>
                <c:pt idx="5">
                  <c:v>282</c:v>
                </c:pt>
                <c:pt idx="6">
                  <c:v>302</c:v>
                </c:pt>
                <c:pt idx="7">
                  <c:v>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47-45D4-B651-3915AF49D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3803800"/>
        <c:axId val="613802160"/>
      </c:lineChart>
      <c:catAx>
        <c:axId val="613803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13802160"/>
        <c:crosses val="autoZero"/>
        <c:auto val="1"/>
        <c:lblAlgn val="ctr"/>
        <c:lblOffset val="100"/>
        <c:noMultiLvlLbl val="0"/>
      </c:catAx>
      <c:valAx>
        <c:axId val="61380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13803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Studieprogram!$C$5</c:f>
              <c:strCache>
                <c:ptCount val="1"/>
                <c:pt idx="0">
                  <c:v>Mann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Studieprogram!$A$6:$A$28</c:f>
              <c:strCache>
                <c:ptCount val="23"/>
                <c:pt idx="0">
                  <c:v>Datavitenskap</c:v>
                </c:pt>
                <c:pt idx="1">
                  <c:v>Datateknologi</c:v>
                </c:pt>
                <c:pt idx="2">
                  <c:v>IMØ</c:v>
                </c:pt>
                <c:pt idx="3">
                  <c:v>Datasikkerhet</c:v>
                </c:pt>
                <c:pt idx="4">
                  <c:v>Statistikk</c:v>
                </c:pt>
                <c:pt idx="5">
                  <c:v>Matematikk</c:v>
                </c:pt>
                <c:pt idx="6">
                  <c:v>Fysikk</c:v>
                </c:pt>
                <c:pt idx="7">
                  <c:v>Mat -Indtek</c:v>
                </c:pt>
                <c:pt idx="8">
                  <c:v>Aktuar</c:v>
                </c:pt>
                <c:pt idx="9">
                  <c:v>Nanoteknologi</c:v>
                </c:pt>
                <c:pt idx="10">
                  <c:v>Fiskehelse</c:v>
                </c:pt>
                <c:pt idx="11">
                  <c:v>Geologi</c:v>
                </c:pt>
                <c:pt idx="12">
                  <c:v>Årsstudium </c:v>
                </c:pt>
                <c:pt idx="13">
                  <c:v>Metos</c:v>
                </c:pt>
                <c:pt idx="14">
                  <c:v>Kjemi</c:v>
                </c:pt>
                <c:pt idx="15">
                  <c:v>Biologi</c:v>
                </c:pt>
                <c:pt idx="16">
                  <c:v>Ptek</c:v>
                </c:pt>
                <c:pt idx="17">
                  <c:v>Lektor</c:v>
                </c:pt>
                <c:pt idx="18">
                  <c:v>Mire</c:v>
                </c:pt>
                <c:pt idx="19">
                  <c:v>Havbruk</c:v>
                </c:pt>
                <c:pt idx="20">
                  <c:v>Bioinformatikk</c:v>
                </c:pt>
                <c:pt idx="21">
                  <c:v>Molekylærbiologi</c:v>
                </c:pt>
                <c:pt idx="22">
                  <c:v>Geofysikk</c:v>
                </c:pt>
              </c:strCache>
            </c:strRef>
          </c:cat>
          <c:val>
            <c:numRef>
              <c:f>Studieprogram!$C$6:$C$28</c:f>
              <c:numCache>
                <c:formatCode>General</c:formatCode>
                <c:ptCount val="23"/>
                <c:pt idx="0">
                  <c:v>13</c:v>
                </c:pt>
                <c:pt idx="1">
                  <c:v>50</c:v>
                </c:pt>
                <c:pt idx="2">
                  <c:v>8</c:v>
                </c:pt>
                <c:pt idx="3">
                  <c:v>26</c:v>
                </c:pt>
                <c:pt idx="4">
                  <c:v>6</c:v>
                </c:pt>
                <c:pt idx="5">
                  <c:v>11</c:v>
                </c:pt>
                <c:pt idx="6">
                  <c:v>40</c:v>
                </c:pt>
                <c:pt idx="7">
                  <c:v>9</c:v>
                </c:pt>
                <c:pt idx="8">
                  <c:v>6</c:v>
                </c:pt>
                <c:pt idx="9">
                  <c:v>17</c:v>
                </c:pt>
                <c:pt idx="10">
                  <c:v>10</c:v>
                </c:pt>
                <c:pt idx="11">
                  <c:v>28</c:v>
                </c:pt>
                <c:pt idx="12">
                  <c:v>33</c:v>
                </c:pt>
                <c:pt idx="13">
                  <c:v>8</c:v>
                </c:pt>
                <c:pt idx="14">
                  <c:v>22</c:v>
                </c:pt>
                <c:pt idx="15">
                  <c:v>44</c:v>
                </c:pt>
                <c:pt idx="16">
                  <c:v>6</c:v>
                </c:pt>
                <c:pt idx="17">
                  <c:v>20</c:v>
                </c:pt>
                <c:pt idx="18">
                  <c:v>12</c:v>
                </c:pt>
                <c:pt idx="19">
                  <c:v>8</c:v>
                </c:pt>
                <c:pt idx="20">
                  <c:v>3</c:v>
                </c:pt>
                <c:pt idx="2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D9-4518-BE6E-5BE3E7D1FD4B}"/>
            </c:ext>
          </c:extLst>
        </c:ser>
        <c:ser>
          <c:idx val="1"/>
          <c:order val="1"/>
          <c:tx>
            <c:strRef>
              <c:f>Studieprogram!$D$5</c:f>
              <c:strCache>
                <c:ptCount val="1"/>
                <c:pt idx="0">
                  <c:v>Kvinne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Studieprogram!$A$6:$A$28</c:f>
              <c:strCache>
                <c:ptCount val="23"/>
                <c:pt idx="0">
                  <c:v>Datavitenskap</c:v>
                </c:pt>
                <c:pt idx="1">
                  <c:v>Datateknologi</c:v>
                </c:pt>
                <c:pt idx="2">
                  <c:v>IMØ</c:v>
                </c:pt>
                <c:pt idx="3">
                  <c:v>Datasikkerhet</c:v>
                </c:pt>
                <c:pt idx="4">
                  <c:v>Statistikk</c:v>
                </c:pt>
                <c:pt idx="5">
                  <c:v>Matematikk</c:v>
                </c:pt>
                <c:pt idx="6">
                  <c:v>Fysikk</c:v>
                </c:pt>
                <c:pt idx="7">
                  <c:v>Mat -Indtek</c:v>
                </c:pt>
                <c:pt idx="8">
                  <c:v>Aktuar</c:v>
                </c:pt>
                <c:pt idx="9">
                  <c:v>Nanoteknologi</c:v>
                </c:pt>
                <c:pt idx="10">
                  <c:v>Fiskehelse</c:v>
                </c:pt>
                <c:pt idx="11">
                  <c:v>Geologi</c:v>
                </c:pt>
                <c:pt idx="12">
                  <c:v>Årsstudium </c:v>
                </c:pt>
                <c:pt idx="13">
                  <c:v>Metos</c:v>
                </c:pt>
                <c:pt idx="14">
                  <c:v>Kjemi</c:v>
                </c:pt>
                <c:pt idx="15">
                  <c:v>Biologi</c:v>
                </c:pt>
                <c:pt idx="16">
                  <c:v>Ptek</c:v>
                </c:pt>
                <c:pt idx="17">
                  <c:v>Lektor</c:v>
                </c:pt>
                <c:pt idx="18">
                  <c:v>Mire</c:v>
                </c:pt>
                <c:pt idx="19">
                  <c:v>Havbruk</c:v>
                </c:pt>
                <c:pt idx="20">
                  <c:v>Bioinformatikk</c:v>
                </c:pt>
                <c:pt idx="21">
                  <c:v>Molekylærbiologi</c:v>
                </c:pt>
                <c:pt idx="22">
                  <c:v>Geofysikk</c:v>
                </c:pt>
              </c:strCache>
            </c:strRef>
          </c:cat>
          <c:val>
            <c:numRef>
              <c:f>Studieprogram!$D$6:$D$28</c:f>
              <c:numCache>
                <c:formatCode>General</c:formatCode>
                <c:ptCount val="23"/>
                <c:pt idx="1">
                  <c:v>5</c:v>
                </c:pt>
                <c:pt idx="2">
                  <c:v>1</c:v>
                </c:pt>
                <c:pt idx="3">
                  <c:v>4</c:v>
                </c:pt>
                <c:pt idx="4">
                  <c:v>1</c:v>
                </c:pt>
                <c:pt idx="5">
                  <c:v>2</c:v>
                </c:pt>
                <c:pt idx="6">
                  <c:v>10</c:v>
                </c:pt>
                <c:pt idx="7">
                  <c:v>4</c:v>
                </c:pt>
                <c:pt idx="8">
                  <c:v>3</c:v>
                </c:pt>
                <c:pt idx="9">
                  <c:v>9</c:v>
                </c:pt>
                <c:pt idx="10">
                  <c:v>7</c:v>
                </c:pt>
                <c:pt idx="11">
                  <c:v>20</c:v>
                </c:pt>
                <c:pt idx="12">
                  <c:v>28</c:v>
                </c:pt>
                <c:pt idx="13">
                  <c:v>7</c:v>
                </c:pt>
                <c:pt idx="14">
                  <c:v>21</c:v>
                </c:pt>
                <c:pt idx="15">
                  <c:v>44</c:v>
                </c:pt>
                <c:pt idx="16">
                  <c:v>6</c:v>
                </c:pt>
                <c:pt idx="17">
                  <c:v>24</c:v>
                </c:pt>
                <c:pt idx="18">
                  <c:v>15</c:v>
                </c:pt>
                <c:pt idx="19">
                  <c:v>15</c:v>
                </c:pt>
                <c:pt idx="20">
                  <c:v>6</c:v>
                </c:pt>
                <c:pt idx="21">
                  <c:v>37</c:v>
                </c:pt>
                <c:pt idx="2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D9-4518-BE6E-5BE3E7D1FD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6185600"/>
        <c:axId val="626194128"/>
      </c:barChart>
      <c:catAx>
        <c:axId val="626185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26194128"/>
        <c:crosses val="autoZero"/>
        <c:auto val="1"/>
        <c:lblAlgn val="ctr"/>
        <c:lblOffset val="100"/>
        <c:noMultiLvlLbl val="0"/>
      </c:catAx>
      <c:valAx>
        <c:axId val="626194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26185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Kjønn!$B$30</c:f>
              <c:strCache>
                <c:ptCount val="1"/>
                <c:pt idx="0">
                  <c:v>Mann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Kjønn!$A$31:$A$53</c:f>
              <c:strCache>
                <c:ptCount val="23"/>
                <c:pt idx="0">
                  <c:v>Statistikk</c:v>
                </c:pt>
                <c:pt idx="1">
                  <c:v>Datasikkerhet</c:v>
                </c:pt>
                <c:pt idx="2">
                  <c:v>IMØ</c:v>
                </c:pt>
                <c:pt idx="3">
                  <c:v>Datateknologi</c:v>
                </c:pt>
                <c:pt idx="4">
                  <c:v>Geofysikk</c:v>
                </c:pt>
                <c:pt idx="5">
                  <c:v>Nanoteknologi</c:v>
                </c:pt>
                <c:pt idx="6">
                  <c:v>Aktuar</c:v>
                </c:pt>
                <c:pt idx="7">
                  <c:v>Matematikk</c:v>
                </c:pt>
                <c:pt idx="8">
                  <c:v>Datavitenskap</c:v>
                </c:pt>
                <c:pt idx="9">
                  <c:v>Ptek</c:v>
                </c:pt>
                <c:pt idx="10">
                  <c:v>Fysikk</c:v>
                </c:pt>
                <c:pt idx="11">
                  <c:v>Bioinformatikk</c:v>
                </c:pt>
                <c:pt idx="12">
                  <c:v>Lektor</c:v>
                </c:pt>
                <c:pt idx="13">
                  <c:v>Kjemi</c:v>
                </c:pt>
                <c:pt idx="14">
                  <c:v>Indtek</c:v>
                </c:pt>
                <c:pt idx="15">
                  <c:v>Årsstudium </c:v>
                </c:pt>
                <c:pt idx="16">
                  <c:v>Havbruk</c:v>
                </c:pt>
                <c:pt idx="17">
                  <c:v>Biologi</c:v>
                </c:pt>
                <c:pt idx="18">
                  <c:v>Geologi</c:v>
                </c:pt>
                <c:pt idx="19">
                  <c:v>Metos</c:v>
                </c:pt>
                <c:pt idx="20">
                  <c:v>Mire</c:v>
                </c:pt>
                <c:pt idx="21">
                  <c:v>Molekylærbiologi</c:v>
                </c:pt>
                <c:pt idx="22">
                  <c:v>Fiskehelse</c:v>
                </c:pt>
              </c:strCache>
            </c:strRef>
          </c:cat>
          <c:val>
            <c:numRef>
              <c:f>Kjønn!$B$31:$B$53</c:f>
              <c:numCache>
                <c:formatCode>General</c:formatCode>
                <c:ptCount val="23"/>
                <c:pt idx="0">
                  <c:v>2</c:v>
                </c:pt>
                <c:pt idx="1">
                  <c:v>14</c:v>
                </c:pt>
                <c:pt idx="2">
                  <c:v>9</c:v>
                </c:pt>
                <c:pt idx="3">
                  <c:v>39</c:v>
                </c:pt>
                <c:pt idx="4">
                  <c:v>12</c:v>
                </c:pt>
                <c:pt idx="5">
                  <c:v>20</c:v>
                </c:pt>
                <c:pt idx="6">
                  <c:v>6</c:v>
                </c:pt>
                <c:pt idx="7">
                  <c:v>6</c:v>
                </c:pt>
                <c:pt idx="8">
                  <c:v>5</c:v>
                </c:pt>
                <c:pt idx="9">
                  <c:v>35</c:v>
                </c:pt>
                <c:pt idx="10">
                  <c:v>31</c:v>
                </c:pt>
                <c:pt idx="11">
                  <c:v>5</c:v>
                </c:pt>
                <c:pt idx="12">
                  <c:v>21</c:v>
                </c:pt>
                <c:pt idx="13">
                  <c:v>17</c:v>
                </c:pt>
                <c:pt idx="14">
                  <c:v>6</c:v>
                </c:pt>
                <c:pt idx="15">
                  <c:v>26</c:v>
                </c:pt>
                <c:pt idx="16">
                  <c:v>7</c:v>
                </c:pt>
                <c:pt idx="17">
                  <c:v>38</c:v>
                </c:pt>
                <c:pt idx="18">
                  <c:v>27</c:v>
                </c:pt>
                <c:pt idx="19">
                  <c:v>6</c:v>
                </c:pt>
                <c:pt idx="20">
                  <c:v>5</c:v>
                </c:pt>
                <c:pt idx="21">
                  <c:v>10</c:v>
                </c:pt>
                <c:pt idx="2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F-43A1-8B56-2B25933A71EC}"/>
            </c:ext>
          </c:extLst>
        </c:ser>
        <c:ser>
          <c:idx val="1"/>
          <c:order val="1"/>
          <c:tx>
            <c:strRef>
              <c:f>Kjønn!$C$30</c:f>
              <c:strCache>
                <c:ptCount val="1"/>
                <c:pt idx="0">
                  <c:v>Kvinne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Kjønn!$A$31:$A$53</c:f>
              <c:strCache>
                <c:ptCount val="23"/>
                <c:pt idx="0">
                  <c:v>Statistikk</c:v>
                </c:pt>
                <c:pt idx="1">
                  <c:v>Datasikkerhet</c:v>
                </c:pt>
                <c:pt idx="2">
                  <c:v>IMØ</c:v>
                </c:pt>
                <c:pt idx="3">
                  <c:v>Datateknologi</c:v>
                </c:pt>
                <c:pt idx="4">
                  <c:v>Geofysikk</c:v>
                </c:pt>
                <c:pt idx="5">
                  <c:v>Nanoteknologi</c:v>
                </c:pt>
                <c:pt idx="6">
                  <c:v>Aktuar</c:v>
                </c:pt>
                <c:pt idx="7">
                  <c:v>Matematikk</c:v>
                </c:pt>
                <c:pt idx="8">
                  <c:v>Datavitenskap</c:v>
                </c:pt>
                <c:pt idx="9">
                  <c:v>Ptek</c:v>
                </c:pt>
                <c:pt idx="10">
                  <c:v>Fysikk</c:v>
                </c:pt>
                <c:pt idx="11">
                  <c:v>Bioinformatikk</c:v>
                </c:pt>
                <c:pt idx="12">
                  <c:v>Lektor</c:v>
                </c:pt>
                <c:pt idx="13">
                  <c:v>Kjemi</c:v>
                </c:pt>
                <c:pt idx="14">
                  <c:v>Indtek</c:v>
                </c:pt>
                <c:pt idx="15">
                  <c:v>Årsstudium </c:v>
                </c:pt>
                <c:pt idx="16">
                  <c:v>Havbruk</c:v>
                </c:pt>
                <c:pt idx="17">
                  <c:v>Biologi</c:v>
                </c:pt>
                <c:pt idx="18">
                  <c:v>Geologi</c:v>
                </c:pt>
                <c:pt idx="19">
                  <c:v>Metos</c:v>
                </c:pt>
                <c:pt idx="20">
                  <c:v>Mire</c:v>
                </c:pt>
                <c:pt idx="21">
                  <c:v>Molekylærbiologi</c:v>
                </c:pt>
                <c:pt idx="22">
                  <c:v>Fiskehelse</c:v>
                </c:pt>
              </c:strCache>
            </c:strRef>
          </c:cat>
          <c:val>
            <c:numRef>
              <c:f>Kjønn!$C$31:$C$53</c:f>
              <c:numCache>
                <c:formatCode>General</c:formatCode>
                <c:ptCount val="23"/>
                <c:pt idx="1">
                  <c:v>1</c:v>
                </c:pt>
                <c:pt idx="2">
                  <c:v>1</c:v>
                </c:pt>
                <c:pt idx="3">
                  <c:v>5</c:v>
                </c:pt>
                <c:pt idx="4">
                  <c:v>3</c:v>
                </c:pt>
                <c:pt idx="5">
                  <c:v>5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14</c:v>
                </c:pt>
                <c:pt idx="10">
                  <c:v>14</c:v>
                </c:pt>
                <c:pt idx="11">
                  <c:v>5</c:v>
                </c:pt>
                <c:pt idx="12">
                  <c:v>21</c:v>
                </c:pt>
                <c:pt idx="13">
                  <c:v>19</c:v>
                </c:pt>
                <c:pt idx="14">
                  <c:v>7</c:v>
                </c:pt>
                <c:pt idx="15">
                  <c:v>32</c:v>
                </c:pt>
                <c:pt idx="16">
                  <c:v>9</c:v>
                </c:pt>
                <c:pt idx="17">
                  <c:v>49</c:v>
                </c:pt>
                <c:pt idx="18">
                  <c:v>43</c:v>
                </c:pt>
                <c:pt idx="19">
                  <c:v>12</c:v>
                </c:pt>
                <c:pt idx="20">
                  <c:v>12</c:v>
                </c:pt>
                <c:pt idx="21">
                  <c:v>26</c:v>
                </c:pt>
                <c:pt idx="2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1F-43A1-8B56-2B25933A7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9079040"/>
        <c:axId val="139089024"/>
      </c:barChart>
      <c:catAx>
        <c:axId val="1390790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39089024"/>
        <c:crosses val="autoZero"/>
        <c:auto val="1"/>
        <c:lblAlgn val="ctr"/>
        <c:lblOffset val="100"/>
        <c:noMultiLvlLbl val="0"/>
      </c:catAx>
      <c:valAx>
        <c:axId val="13908902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390790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ulike!$B$3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ulike!$A$4:$A$26</c:f>
              <c:strCache>
                <c:ptCount val="23"/>
                <c:pt idx="0">
                  <c:v>Ptek</c:v>
                </c:pt>
                <c:pt idx="1">
                  <c:v>Fysikk</c:v>
                </c:pt>
                <c:pt idx="2">
                  <c:v>Geologi</c:v>
                </c:pt>
                <c:pt idx="3">
                  <c:v>Aktuar</c:v>
                </c:pt>
                <c:pt idx="4">
                  <c:v>Bioinformatikk</c:v>
                </c:pt>
                <c:pt idx="5">
                  <c:v>Datateknologi</c:v>
                </c:pt>
                <c:pt idx="6">
                  <c:v>Geofysikk</c:v>
                </c:pt>
                <c:pt idx="7">
                  <c:v>Kjemi</c:v>
                </c:pt>
                <c:pt idx="8">
                  <c:v>Mire</c:v>
                </c:pt>
                <c:pt idx="9">
                  <c:v>Mat -Indtek</c:v>
                </c:pt>
                <c:pt idx="10">
                  <c:v>Matematikk</c:v>
                </c:pt>
                <c:pt idx="11">
                  <c:v>Nanoteknologi</c:v>
                </c:pt>
                <c:pt idx="12">
                  <c:v>Datasikkerhet</c:v>
                </c:pt>
                <c:pt idx="13">
                  <c:v>Statistikk</c:v>
                </c:pt>
                <c:pt idx="14">
                  <c:v>Biologi</c:v>
                </c:pt>
                <c:pt idx="15">
                  <c:v>Datavitenskap</c:v>
                </c:pt>
                <c:pt idx="16">
                  <c:v>Molekylærbiologi</c:v>
                </c:pt>
                <c:pt idx="17">
                  <c:v>Lektor</c:v>
                </c:pt>
                <c:pt idx="18">
                  <c:v>Metos</c:v>
                </c:pt>
                <c:pt idx="19">
                  <c:v>Fiskehelse</c:v>
                </c:pt>
                <c:pt idx="20">
                  <c:v>Havbruk</c:v>
                </c:pt>
                <c:pt idx="21">
                  <c:v>IMØ</c:v>
                </c:pt>
                <c:pt idx="22">
                  <c:v>Årsstudium </c:v>
                </c:pt>
              </c:strCache>
            </c:strRef>
          </c:cat>
          <c:val>
            <c:numRef>
              <c:f>ulike!$B$4:$B$26</c:f>
              <c:numCache>
                <c:formatCode>General</c:formatCode>
                <c:ptCount val="23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1</c:v>
                </c:pt>
                <c:pt idx="4">
                  <c:v>11</c:v>
                </c:pt>
                <c:pt idx="5">
                  <c:v>9</c:v>
                </c:pt>
                <c:pt idx="6">
                  <c:v>1</c:v>
                </c:pt>
                <c:pt idx="7">
                  <c:v>9</c:v>
                </c:pt>
                <c:pt idx="8">
                  <c:v>6</c:v>
                </c:pt>
                <c:pt idx="9">
                  <c:v>3</c:v>
                </c:pt>
                <c:pt idx="10">
                  <c:v>3</c:v>
                </c:pt>
                <c:pt idx="11">
                  <c:v>6</c:v>
                </c:pt>
                <c:pt idx="12">
                  <c:v>7</c:v>
                </c:pt>
                <c:pt idx="13">
                  <c:v>2</c:v>
                </c:pt>
                <c:pt idx="14">
                  <c:v>3</c:v>
                </c:pt>
                <c:pt idx="15">
                  <c:v>5</c:v>
                </c:pt>
                <c:pt idx="16">
                  <c:v>18</c:v>
                </c:pt>
                <c:pt idx="17">
                  <c:v>18</c:v>
                </c:pt>
                <c:pt idx="18">
                  <c:v>6</c:v>
                </c:pt>
                <c:pt idx="19">
                  <c:v>8</c:v>
                </c:pt>
                <c:pt idx="20">
                  <c:v>11</c:v>
                </c:pt>
                <c:pt idx="21">
                  <c:v>5</c:v>
                </c:pt>
                <c:pt idx="2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3E-4432-AEA2-67C12F94AA1E}"/>
            </c:ext>
          </c:extLst>
        </c:ser>
        <c:ser>
          <c:idx val="1"/>
          <c:order val="1"/>
          <c:tx>
            <c:strRef>
              <c:f>ulike!$C$3</c:f>
              <c:strCache>
                <c:ptCount val="1"/>
                <c:pt idx="0">
                  <c:v>Nei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ulike!$A$4:$A$26</c:f>
              <c:strCache>
                <c:ptCount val="23"/>
                <c:pt idx="0">
                  <c:v>Ptek</c:v>
                </c:pt>
                <c:pt idx="1">
                  <c:v>Fysikk</c:v>
                </c:pt>
                <c:pt idx="2">
                  <c:v>Geologi</c:v>
                </c:pt>
                <c:pt idx="3">
                  <c:v>Aktuar</c:v>
                </c:pt>
                <c:pt idx="4">
                  <c:v>Bioinformatikk</c:v>
                </c:pt>
                <c:pt idx="5">
                  <c:v>Datateknologi</c:v>
                </c:pt>
                <c:pt idx="6">
                  <c:v>Geofysikk</c:v>
                </c:pt>
                <c:pt idx="7">
                  <c:v>Kjemi</c:v>
                </c:pt>
                <c:pt idx="8">
                  <c:v>Mire</c:v>
                </c:pt>
                <c:pt idx="9">
                  <c:v>Mat -Indtek</c:v>
                </c:pt>
                <c:pt idx="10">
                  <c:v>Matematikk</c:v>
                </c:pt>
                <c:pt idx="11">
                  <c:v>Nanoteknologi</c:v>
                </c:pt>
                <c:pt idx="12">
                  <c:v>Datasikkerhet</c:v>
                </c:pt>
                <c:pt idx="13">
                  <c:v>Statistikk</c:v>
                </c:pt>
                <c:pt idx="14">
                  <c:v>Biologi</c:v>
                </c:pt>
                <c:pt idx="15">
                  <c:v>Datavitenskap</c:v>
                </c:pt>
                <c:pt idx="16">
                  <c:v>Molekylærbiologi</c:v>
                </c:pt>
                <c:pt idx="17">
                  <c:v>Lektor</c:v>
                </c:pt>
                <c:pt idx="18">
                  <c:v>Metos</c:v>
                </c:pt>
                <c:pt idx="19">
                  <c:v>Fiskehelse</c:v>
                </c:pt>
                <c:pt idx="20">
                  <c:v>Havbruk</c:v>
                </c:pt>
                <c:pt idx="21">
                  <c:v>IMØ</c:v>
                </c:pt>
                <c:pt idx="22">
                  <c:v>Årsstudium </c:v>
                </c:pt>
              </c:strCache>
            </c:strRef>
          </c:cat>
          <c:val>
            <c:numRef>
              <c:f>ulike!$C$4:$C$26</c:f>
              <c:numCache>
                <c:formatCode>General</c:formatCode>
                <c:ptCount val="23"/>
                <c:pt idx="0">
                  <c:v>11</c:v>
                </c:pt>
                <c:pt idx="1">
                  <c:v>45</c:v>
                </c:pt>
                <c:pt idx="2">
                  <c:v>43</c:v>
                </c:pt>
                <c:pt idx="3">
                  <c:v>8</c:v>
                </c:pt>
                <c:pt idx="4">
                  <c:v>76</c:v>
                </c:pt>
                <c:pt idx="5">
                  <c:v>46</c:v>
                </c:pt>
                <c:pt idx="6">
                  <c:v>4</c:v>
                </c:pt>
                <c:pt idx="7">
                  <c:v>34</c:v>
                </c:pt>
                <c:pt idx="8">
                  <c:v>21</c:v>
                </c:pt>
                <c:pt idx="9">
                  <c:v>10</c:v>
                </c:pt>
                <c:pt idx="10">
                  <c:v>10</c:v>
                </c:pt>
                <c:pt idx="11">
                  <c:v>20</c:v>
                </c:pt>
                <c:pt idx="12">
                  <c:v>22</c:v>
                </c:pt>
                <c:pt idx="13">
                  <c:v>5</c:v>
                </c:pt>
                <c:pt idx="14">
                  <c:v>6</c:v>
                </c:pt>
                <c:pt idx="15">
                  <c:v>8</c:v>
                </c:pt>
                <c:pt idx="16">
                  <c:v>27</c:v>
                </c:pt>
                <c:pt idx="17">
                  <c:v>26</c:v>
                </c:pt>
                <c:pt idx="18">
                  <c:v>8</c:v>
                </c:pt>
                <c:pt idx="19">
                  <c:v>9</c:v>
                </c:pt>
                <c:pt idx="20">
                  <c:v>12</c:v>
                </c:pt>
                <c:pt idx="21">
                  <c:v>4</c:v>
                </c:pt>
                <c:pt idx="2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3E-4432-AEA2-67C12F94A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8572824"/>
        <c:axId val="688578728"/>
      </c:barChart>
      <c:catAx>
        <c:axId val="688572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8578728"/>
        <c:crosses val="autoZero"/>
        <c:auto val="1"/>
        <c:lblAlgn val="ctr"/>
        <c:lblOffset val="100"/>
        <c:noMultiLvlLbl val="0"/>
      </c:catAx>
      <c:valAx>
        <c:axId val="688578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8572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3343424414508"/>
          <c:y val="3.7036031210146855E-2"/>
          <c:w val="0.80193684766101214"/>
          <c:h val="0.9165493646370422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HU!$B$4</c:f>
              <c:strCache>
                <c:ptCount val="1"/>
                <c:pt idx="0">
                  <c:v>Med</c:v>
                </c:pt>
              </c:strCache>
            </c:strRef>
          </c:tx>
          <c:invertIfNegative val="0"/>
          <c:cat>
            <c:strRef>
              <c:f>HU!$A$5:$A$27</c:f>
              <c:strCache>
                <c:ptCount val="23"/>
                <c:pt idx="0">
                  <c:v>Aktuar</c:v>
                </c:pt>
                <c:pt idx="1">
                  <c:v>Datasikkerhet</c:v>
                </c:pt>
                <c:pt idx="2">
                  <c:v>Molekylærbiologi</c:v>
                </c:pt>
                <c:pt idx="3">
                  <c:v>IMØ</c:v>
                </c:pt>
                <c:pt idx="4">
                  <c:v>Havbruk</c:v>
                </c:pt>
                <c:pt idx="5">
                  <c:v>Matematikk</c:v>
                </c:pt>
                <c:pt idx="6">
                  <c:v>Biologi</c:v>
                </c:pt>
                <c:pt idx="7">
                  <c:v>Datavitenskap</c:v>
                </c:pt>
                <c:pt idx="8">
                  <c:v>Ptek</c:v>
                </c:pt>
                <c:pt idx="9">
                  <c:v>Nanoteknologi</c:v>
                </c:pt>
                <c:pt idx="10">
                  <c:v>Kjemi</c:v>
                </c:pt>
                <c:pt idx="11">
                  <c:v>Bioinformatikk</c:v>
                </c:pt>
                <c:pt idx="12">
                  <c:v>Fiskehelse</c:v>
                </c:pt>
                <c:pt idx="13">
                  <c:v>Fysikk</c:v>
                </c:pt>
                <c:pt idx="14">
                  <c:v>Geologi</c:v>
                </c:pt>
                <c:pt idx="15">
                  <c:v>Indtek</c:v>
                </c:pt>
                <c:pt idx="16">
                  <c:v>Datateknologi</c:v>
                </c:pt>
                <c:pt idx="17">
                  <c:v>Lektor</c:v>
                </c:pt>
                <c:pt idx="18">
                  <c:v>Geofysikk</c:v>
                </c:pt>
                <c:pt idx="19">
                  <c:v>Metos</c:v>
                </c:pt>
                <c:pt idx="20">
                  <c:v>Mire</c:v>
                </c:pt>
                <c:pt idx="21">
                  <c:v>Statistikk</c:v>
                </c:pt>
                <c:pt idx="22">
                  <c:v>Årsstudium </c:v>
                </c:pt>
              </c:strCache>
            </c:strRef>
          </c:cat>
          <c:val>
            <c:numRef>
              <c:f>HU!$B$5:$B$27</c:f>
              <c:numCache>
                <c:formatCode>General</c:formatCode>
                <c:ptCount val="23"/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12</c:v>
                </c:pt>
                <c:pt idx="7">
                  <c:v>1</c:v>
                </c:pt>
                <c:pt idx="8">
                  <c:v>7</c:v>
                </c:pt>
                <c:pt idx="9">
                  <c:v>4</c:v>
                </c:pt>
                <c:pt idx="10">
                  <c:v>7</c:v>
                </c:pt>
                <c:pt idx="11">
                  <c:v>2</c:v>
                </c:pt>
                <c:pt idx="12">
                  <c:v>5</c:v>
                </c:pt>
                <c:pt idx="13">
                  <c:v>10</c:v>
                </c:pt>
                <c:pt idx="14">
                  <c:v>16</c:v>
                </c:pt>
                <c:pt idx="15">
                  <c:v>3</c:v>
                </c:pt>
                <c:pt idx="16">
                  <c:v>11</c:v>
                </c:pt>
                <c:pt idx="17">
                  <c:v>12</c:v>
                </c:pt>
                <c:pt idx="18">
                  <c:v>5</c:v>
                </c:pt>
                <c:pt idx="19">
                  <c:v>6</c:v>
                </c:pt>
                <c:pt idx="20">
                  <c:v>7</c:v>
                </c:pt>
                <c:pt idx="21">
                  <c:v>1</c:v>
                </c:pt>
                <c:pt idx="2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F4-4304-A764-68CD39011065}"/>
            </c:ext>
          </c:extLst>
        </c:ser>
        <c:ser>
          <c:idx val="1"/>
          <c:order val="1"/>
          <c:tx>
            <c:strRef>
              <c:f>HU!$C$4</c:f>
              <c:strCache>
                <c:ptCount val="1"/>
                <c:pt idx="0">
                  <c:v>Uten</c:v>
                </c:pt>
              </c:strCache>
            </c:strRef>
          </c:tx>
          <c:invertIfNegative val="0"/>
          <c:cat>
            <c:strRef>
              <c:f>HU!$A$5:$A$27</c:f>
              <c:strCache>
                <c:ptCount val="23"/>
                <c:pt idx="0">
                  <c:v>Aktuar</c:v>
                </c:pt>
                <c:pt idx="1">
                  <c:v>Datasikkerhet</c:v>
                </c:pt>
                <c:pt idx="2">
                  <c:v>Molekylærbiologi</c:v>
                </c:pt>
                <c:pt idx="3">
                  <c:v>IMØ</c:v>
                </c:pt>
                <c:pt idx="4">
                  <c:v>Havbruk</c:v>
                </c:pt>
                <c:pt idx="5">
                  <c:v>Matematikk</c:v>
                </c:pt>
                <c:pt idx="6">
                  <c:v>Biologi</c:v>
                </c:pt>
                <c:pt idx="7">
                  <c:v>Datavitenskap</c:v>
                </c:pt>
                <c:pt idx="8">
                  <c:v>Ptek</c:v>
                </c:pt>
                <c:pt idx="9">
                  <c:v>Nanoteknologi</c:v>
                </c:pt>
                <c:pt idx="10">
                  <c:v>Kjemi</c:v>
                </c:pt>
                <c:pt idx="11">
                  <c:v>Bioinformatikk</c:v>
                </c:pt>
                <c:pt idx="12">
                  <c:v>Fiskehelse</c:v>
                </c:pt>
                <c:pt idx="13">
                  <c:v>Fysikk</c:v>
                </c:pt>
                <c:pt idx="14">
                  <c:v>Geologi</c:v>
                </c:pt>
                <c:pt idx="15">
                  <c:v>Indtek</c:v>
                </c:pt>
                <c:pt idx="16">
                  <c:v>Datateknologi</c:v>
                </c:pt>
                <c:pt idx="17">
                  <c:v>Lektor</c:v>
                </c:pt>
                <c:pt idx="18">
                  <c:v>Geofysikk</c:v>
                </c:pt>
                <c:pt idx="19">
                  <c:v>Metos</c:v>
                </c:pt>
                <c:pt idx="20">
                  <c:v>Mire</c:v>
                </c:pt>
                <c:pt idx="21">
                  <c:v>Statistikk</c:v>
                </c:pt>
                <c:pt idx="22">
                  <c:v>Årsstudium </c:v>
                </c:pt>
              </c:strCache>
            </c:strRef>
          </c:cat>
          <c:val>
            <c:numRef>
              <c:f>HU!$C$5:$C$27</c:f>
              <c:numCache>
                <c:formatCode>General</c:formatCode>
                <c:ptCount val="23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9</c:v>
                </c:pt>
                <c:pt idx="4">
                  <c:v>14</c:v>
                </c:pt>
                <c:pt idx="5">
                  <c:v>7</c:v>
                </c:pt>
                <c:pt idx="6">
                  <c:v>74</c:v>
                </c:pt>
                <c:pt idx="7">
                  <c:v>6</c:v>
                </c:pt>
                <c:pt idx="8">
                  <c:v>40</c:v>
                </c:pt>
                <c:pt idx="9">
                  <c:v>21</c:v>
                </c:pt>
                <c:pt idx="10">
                  <c:v>28</c:v>
                </c:pt>
                <c:pt idx="11">
                  <c:v>8</c:v>
                </c:pt>
                <c:pt idx="12">
                  <c:v>18</c:v>
                </c:pt>
                <c:pt idx="13">
                  <c:v>35</c:v>
                </c:pt>
                <c:pt idx="14">
                  <c:v>54</c:v>
                </c:pt>
                <c:pt idx="15">
                  <c:v>10</c:v>
                </c:pt>
                <c:pt idx="16">
                  <c:v>33</c:v>
                </c:pt>
                <c:pt idx="17">
                  <c:v>30</c:v>
                </c:pt>
                <c:pt idx="18">
                  <c:v>10</c:v>
                </c:pt>
                <c:pt idx="19">
                  <c:v>12</c:v>
                </c:pt>
                <c:pt idx="20">
                  <c:v>9</c:v>
                </c:pt>
                <c:pt idx="21">
                  <c:v>1</c:v>
                </c:pt>
                <c:pt idx="2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F4-4304-A764-68CD39011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543936"/>
        <c:axId val="149545728"/>
      </c:barChart>
      <c:catAx>
        <c:axId val="1495439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49545728"/>
        <c:crosses val="autoZero"/>
        <c:auto val="1"/>
        <c:lblAlgn val="ctr"/>
        <c:lblOffset val="100"/>
        <c:noMultiLvlLbl val="0"/>
      </c:catAx>
      <c:valAx>
        <c:axId val="14954572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495439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0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0.02227</cdr:x>
      <cdr:y>0.82558</cdr:y>
    </cdr:from>
    <cdr:to>
      <cdr:x>0.06958</cdr:x>
      <cdr:y>0.85288</cdr:y>
    </cdr:to>
    <cdr:sp macro="" textlink="">
      <cdr:nvSpPr>
        <cdr:cNvPr id="3" name="Pil høyre 2"/>
        <cdr:cNvSpPr/>
      </cdr:nvSpPr>
      <cdr:spPr bwMode="auto">
        <a:xfrm xmlns:a="http://schemas.openxmlformats.org/drawingml/2006/main">
          <a:off x="149361" y="4356484"/>
          <a:ext cx="317227" cy="144016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nb-NO"/>
        </a:p>
      </cdr:txBody>
    </cdr:sp>
  </cdr:relSizeAnchor>
  <cdr:relSizeAnchor xmlns:cdr="http://schemas.openxmlformats.org/drawingml/2006/chartDrawing">
    <cdr:from>
      <cdr:x>0.02694</cdr:x>
      <cdr:y>0.86652</cdr:y>
    </cdr:from>
    <cdr:to>
      <cdr:x>0.07425</cdr:x>
      <cdr:y>0.89381</cdr:y>
    </cdr:to>
    <cdr:sp macro="" textlink="">
      <cdr:nvSpPr>
        <cdr:cNvPr id="4" name="Pil høyre 3"/>
        <cdr:cNvSpPr/>
      </cdr:nvSpPr>
      <cdr:spPr bwMode="auto">
        <a:xfrm xmlns:a="http://schemas.openxmlformats.org/drawingml/2006/main">
          <a:off x="180649" y="4572508"/>
          <a:ext cx="317227" cy="144016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nb-NO"/>
        </a:p>
      </cdr:txBody>
    </cdr:sp>
  </cdr:relSizeAnchor>
  <cdr:relSizeAnchor xmlns:cdr="http://schemas.openxmlformats.org/drawingml/2006/chartDrawing">
    <cdr:from>
      <cdr:x>0.03933</cdr:x>
      <cdr:y>0.59687</cdr:y>
    </cdr:from>
    <cdr:to>
      <cdr:x>0.08209</cdr:x>
      <cdr:y>0.62089</cdr:y>
    </cdr:to>
    <cdr:sp macro="" textlink="">
      <cdr:nvSpPr>
        <cdr:cNvPr id="6" name="Pil høyre 5"/>
        <cdr:cNvSpPr/>
      </cdr:nvSpPr>
      <cdr:spPr bwMode="auto">
        <a:xfrm xmlns:a="http://schemas.openxmlformats.org/drawingml/2006/main">
          <a:off x="263748" y="3149592"/>
          <a:ext cx="286710" cy="12677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0070C0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nb-NO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0"/>
            <a:ext cx="28876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4713" y="738188"/>
            <a:ext cx="4914900" cy="36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70425"/>
            <a:ext cx="4884738" cy="442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0850"/>
            <a:ext cx="28876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4F1775AA-4271-4927-956B-0285E1BC509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12228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5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16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17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19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20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Daniela" pitchFamily="2" charset="0"/>
              </a:defRPr>
            </a:lvl1pPr>
            <a:lvl2pPr marL="732772" indent="-281835">
              <a:defRPr sz="2400">
                <a:solidFill>
                  <a:schemeClr val="tx1"/>
                </a:solidFill>
                <a:latin typeface="Daniela" pitchFamily="2" charset="0"/>
              </a:defRPr>
            </a:lvl2pPr>
            <a:lvl3pPr marL="1127341" indent="-225468">
              <a:defRPr sz="2400">
                <a:solidFill>
                  <a:schemeClr val="tx1"/>
                </a:solidFill>
                <a:latin typeface="Daniela" pitchFamily="2" charset="0"/>
              </a:defRPr>
            </a:lvl3pPr>
            <a:lvl4pPr marL="1578277" indent="-225468">
              <a:defRPr sz="2400">
                <a:solidFill>
                  <a:schemeClr val="tx1"/>
                </a:solidFill>
                <a:latin typeface="Daniela" pitchFamily="2" charset="0"/>
              </a:defRPr>
            </a:lvl4pPr>
            <a:lvl5pPr marL="2029214" indent="-225468">
              <a:defRPr sz="2400">
                <a:solidFill>
                  <a:schemeClr val="tx1"/>
                </a:solidFill>
                <a:latin typeface="Daniela" pitchFamily="2" charset="0"/>
              </a:defRPr>
            </a:lvl5pPr>
            <a:lvl6pPr marL="2480150" indent="-2254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aniela" pitchFamily="2" charset="0"/>
              </a:defRPr>
            </a:lvl6pPr>
            <a:lvl7pPr marL="2931086" indent="-2254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aniela" pitchFamily="2" charset="0"/>
              </a:defRPr>
            </a:lvl7pPr>
            <a:lvl8pPr marL="3382023" indent="-2254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aniela" pitchFamily="2" charset="0"/>
              </a:defRPr>
            </a:lvl8pPr>
            <a:lvl9pPr marL="3832959" indent="-2254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aniela" pitchFamily="2" charset="0"/>
              </a:defRPr>
            </a:lvl9pPr>
          </a:lstStyle>
          <a:p>
            <a:r>
              <a:rPr lang="nb-NO" sz="1200">
                <a:solidFill>
                  <a:srgbClr val="000000"/>
                </a:solidFill>
                <a:latin typeface="Times New Roman" pitchFamily="18" charset="0"/>
              </a:rPr>
              <a:t>Foredrag om karriereplanlegging</a:t>
            </a: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42036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8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9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10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11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12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13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14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622766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460CB5-1884-4935-8A34-389E66E7E2E5}" type="slidenum">
              <a:rPr lang="nb-NO" sz="1200" b="0"/>
              <a:pPr/>
              <a:t>15</a:t>
            </a:fld>
            <a:endParaRPr lang="nb-NO" sz="1200" b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0100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44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157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281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04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013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9651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819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726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429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09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2942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4694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gleba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8" descr="real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352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9" descr="ugleba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7"/>
          <a:stretch>
            <a:fillRect/>
          </a:stretch>
        </p:blipFill>
        <p:spPr bwMode="auto">
          <a:xfrm>
            <a:off x="0" y="30480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4.wmf"/><Relationship Id="rId4" Type="http://schemas.openxmlformats.org/officeDocument/2006/relationships/chart" Target="../charts/chart17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3851920" y="332656"/>
            <a:ext cx="59055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b-NO" sz="1400" dirty="0"/>
              <a:t>Presentasjon av årets studentkull </a:t>
            </a:r>
            <a:r>
              <a:rPr lang="nb-NO" sz="1400" dirty="0" smtClean="0"/>
              <a:t>og studentdata</a:t>
            </a:r>
          </a:p>
          <a:p>
            <a:pPr algn="ctr">
              <a:spcBef>
                <a:spcPct val="50000"/>
              </a:spcBef>
            </a:pPr>
            <a:r>
              <a:rPr lang="nb-NO" sz="1400" dirty="0" smtClean="0"/>
              <a:t>Onsdagsmøte</a:t>
            </a:r>
            <a:endParaRPr lang="nb-NO" sz="1400" dirty="0"/>
          </a:p>
          <a:p>
            <a:pPr algn="ctr">
              <a:spcBef>
                <a:spcPct val="50000"/>
              </a:spcBef>
            </a:pPr>
            <a:r>
              <a:rPr lang="nb-NO" sz="1400" dirty="0" smtClean="0"/>
              <a:t> oktober 2016</a:t>
            </a:r>
          </a:p>
        </p:txBody>
      </p:sp>
      <p:sp>
        <p:nvSpPr>
          <p:cNvPr id="2051" name="WordArt 7"/>
          <p:cNvSpPr>
            <a:spLocks noChangeArrowheads="1" noChangeShapeType="1" noTextEdit="1"/>
          </p:cNvSpPr>
          <p:nvPr/>
        </p:nvSpPr>
        <p:spPr bwMode="auto">
          <a:xfrm>
            <a:off x="1331913" y="1988840"/>
            <a:ext cx="7275512" cy="2447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Studentkullet</a:t>
            </a:r>
          </a:p>
          <a:p>
            <a:pPr algn="ctr"/>
            <a:r>
              <a:rPr lang="nb-NO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-</a:t>
            </a:r>
            <a:r>
              <a:rPr lang="nb-NO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</a:t>
            </a:r>
          </a:p>
          <a:p>
            <a:pPr algn="ctr"/>
            <a:r>
              <a:rPr lang="nb-NO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Høsten 2016</a:t>
            </a:r>
            <a:endParaRPr lang="nb-NO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220072" y="260648"/>
            <a:ext cx="3528392" cy="684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Sikker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922783"/>
              </p:ext>
            </p:extLst>
          </p:nvPr>
        </p:nvGraphicFramePr>
        <p:xfrm>
          <a:off x="971600" y="-6364088"/>
          <a:ext cx="727280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79165" r="16116" b="10418"/>
          <a:stretch/>
        </p:blipFill>
        <p:spPr bwMode="auto">
          <a:xfrm>
            <a:off x="3705087" y="1438700"/>
            <a:ext cx="4969386" cy="91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3995936" y="209143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lain"/>
            </a:pPr>
            <a:r>
              <a:rPr lang="nb-NO" sz="1100" dirty="0" smtClean="0"/>
              <a:t>      2           3            4          5</a:t>
            </a:r>
          </a:p>
        </p:txBody>
      </p:sp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696221"/>
              </p:ext>
            </p:extLst>
          </p:nvPr>
        </p:nvGraphicFramePr>
        <p:xfrm>
          <a:off x="956203" y="7317432"/>
          <a:ext cx="7992888" cy="6239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kstSylinder 9"/>
          <p:cNvSpPr txBox="1"/>
          <p:nvPr/>
        </p:nvSpPr>
        <p:spPr>
          <a:xfrm>
            <a:off x="1259632" y="861357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2015</a:t>
            </a:r>
          </a:p>
        </p:txBody>
      </p:sp>
      <p:graphicFrame>
        <p:nvGraphicFramePr>
          <p:cNvPr id="12" name="Diagra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247143"/>
              </p:ext>
            </p:extLst>
          </p:nvPr>
        </p:nvGraphicFramePr>
        <p:xfrm>
          <a:off x="1619672" y="2425972"/>
          <a:ext cx="6143625" cy="424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528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652120" y="260648"/>
            <a:ext cx="3096344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Sikker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1011469" y="138112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2016</a:t>
            </a:r>
          </a:p>
        </p:txBody>
      </p:sp>
      <p:sp>
        <p:nvSpPr>
          <p:cNvPr id="8" name="Pil opp og ned 7"/>
          <p:cNvSpPr/>
          <p:nvPr/>
        </p:nvSpPr>
        <p:spPr bwMode="auto">
          <a:xfrm>
            <a:off x="1331640" y="2708920"/>
            <a:ext cx="288032" cy="1728192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1139415" y="2276872"/>
            <a:ext cx="752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mer</a:t>
            </a:r>
            <a:endParaRPr lang="nb-NO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999569" y="4500555"/>
            <a:ext cx="1240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mindre</a:t>
            </a:r>
            <a:endParaRPr lang="nb-NO" dirty="0"/>
          </a:p>
        </p:txBody>
      </p:sp>
      <p:graphicFrame>
        <p:nvGraphicFramePr>
          <p:cNvPr id="15" name="Diagra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890946"/>
              </p:ext>
            </p:extLst>
          </p:nvPr>
        </p:nvGraphicFramePr>
        <p:xfrm>
          <a:off x="2083859" y="1052737"/>
          <a:ext cx="6689243" cy="5233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186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220072" y="260648"/>
            <a:ext cx="3528392" cy="684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Sikker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4724974"/>
              </p:ext>
            </p:extLst>
          </p:nvPr>
        </p:nvGraphicFramePr>
        <p:xfrm>
          <a:off x="1247800" y="7893496"/>
          <a:ext cx="7692008" cy="567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kstSylinder 1"/>
          <p:cNvSpPr txBox="1"/>
          <p:nvPr/>
        </p:nvSpPr>
        <p:spPr>
          <a:xfrm>
            <a:off x="611560" y="803751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 smtClean="0"/>
              <a:t>2014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14" y="1196752"/>
            <a:ext cx="7699915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220072" y="260648"/>
            <a:ext cx="3528392" cy="684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Sikker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93" y="4797152"/>
            <a:ext cx="7865088" cy="99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94" y="1772816"/>
            <a:ext cx="7948418" cy="1020686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1259632" y="4149080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2015</a:t>
            </a:r>
          </a:p>
          <a:p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1039357" y="1238163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2016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93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220072" y="260648"/>
            <a:ext cx="3528392" cy="684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Sikker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/>
          </p:nvPr>
        </p:nvGraphicFramePr>
        <p:xfrm>
          <a:off x="971600" y="-6364088"/>
          <a:ext cx="727280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79165" r="16116" b="10418"/>
          <a:stretch/>
        </p:blipFill>
        <p:spPr bwMode="auto">
          <a:xfrm>
            <a:off x="3705087" y="1438700"/>
            <a:ext cx="4969386" cy="91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3995936" y="209143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lain"/>
            </a:pPr>
            <a:r>
              <a:rPr lang="nb-NO" sz="1100" dirty="0" smtClean="0"/>
              <a:t>      2           3            4          5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1259632" y="861357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2015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329" y="2141409"/>
            <a:ext cx="6748771" cy="44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6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220072" y="260648"/>
            <a:ext cx="3528392" cy="684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Sikker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/>
          </p:nvPr>
        </p:nvGraphicFramePr>
        <p:xfrm>
          <a:off x="971600" y="-6364088"/>
          <a:ext cx="727280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79165" r="16116" b="10418"/>
          <a:stretch/>
        </p:blipFill>
        <p:spPr bwMode="auto">
          <a:xfrm>
            <a:off x="3705087" y="1438700"/>
            <a:ext cx="4969386" cy="91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3995936" y="209143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lain"/>
            </a:pPr>
            <a:r>
              <a:rPr lang="nb-NO" sz="1100" dirty="0" smtClean="0"/>
              <a:t>      2           3            4          5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1259632" y="861357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2015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2413650"/>
            <a:ext cx="6831596" cy="411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5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364088" y="260648"/>
            <a:ext cx="3384376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Utland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97552"/>
            <a:ext cx="7256275" cy="532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107504" y="8368037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2015</a:t>
            </a:r>
          </a:p>
          <a:p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590" y="1069643"/>
            <a:ext cx="6976543" cy="53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364088" y="260648"/>
            <a:ext cx="3384376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Utland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53" y="8037512"/>
            <a:ext cx="7797505" cy="468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666" y="1237297"/>
            <a:ext cx="6742758" cy="505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t="10581" r="63555" b="69073"/>
          <a:stretch/>
        </p:blipFill>
        <p:spPr bwMode="auto">
          <a:xfrm>
            <a:off x="1115616" y="1315072"/>
            <a:ext cx="11586259" cy="470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0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220072" y="260648"/>
            <a:ext cx="3528392" cy="684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Planer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97" y="7677472"/>
            <a:ext cx="7809767" cy="629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412776"/>
            <a:ext cx="8175862" cy="56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5076056" y="944724"/>
            <a:ext cx="3672408" cy="684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Spørreundersøkelse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2195736" y="2708920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nb-NO" dirty="0" smtClean="0"/>
              <a:t>I semesterstarten </a:t>
            </a:r>
          </a:p>
          <a:p>
            <a:pPr marL="342900" indent="-342900">
              <a:buFontTx/>
              <a:buChar char="-"/>
            </a:pPr>
            <a:r>
              <a:rPr lang="nb-NO" dirty="0"/>
              <a:t>I</a:t>
            </a:r>
            <a:r>
              <a:rPr lang="nb-NO" dirty="0" smtClean="0"/>
              <a:t> gruppene og Aud 1</a:t>
            </a:r>
          </a:p>
          <a:p>
            <a:pPr marL="342900" indent="-342900">
              <a:buFontTx/>
              <a:buChar char="-"/>
            </a:pPr>
            <a:r>
              <a:rPr lang="nb-NO" dirty="0" smtClean="0"/>
              <a:t>Anonym for de fleste</a:t>
            </a:r>
          </a:p>
          <a:p>
            <a:pPr marL="342900" indent="-342900">
              <a:buFontTx/>
              <a:buChar char="-"/>
            </a:pPr>
            <a:r>
              <a:rPr lang="nb-NO" dirty="0" smtClean="0"/>
              <a:t>«Alle»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517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239" y="1023919"/>
            <a:ext cx="7376996" cy="5645441"/>
          </a:xfrm>
          <a:prstGeom prst="rect">
            <a:avLst/>
          </a:prstGeom>
        </p:spPr>
      </p:pic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6372200" y="260648"/>
            <a:ext cx="2376264" cy="34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Planer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7812360" y="1412776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0" dirty="0" smtClean="0"/>
              <a:t>Lengst planer</a:t>
            </a:r>
          </a:p>
        </p:txBody>
      </p:sp>
      <p:sp>
        <p:nvSpPr>
          <p:cNvPr id="9" name="Pil høyre 8"/>
          <p:cNvSpPr/>
          <p:nvPr/>
        </p:nvSpPr>
        <p:spPr bwMode="auto">
          <a:xfrm rot="5400000" flipH="1">
            <a:off x="4464014" y="3843029"/>
            <a:ext cx="4896528" cy="18003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graphicFrame>
        <p:nvGraphicFramePr>
          <p:cNvPr id="10" name="Diagra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352425"/>
              </p:ext>
            </p:extLst>
          </p:nvPr>
        </p:nvGraphicFramePr>
        <p:xfrm>
          <a:off x="1403648" y="7677472"/>
          <a:ext cx="7216180" cy="563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2371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>
            <a:graphicFrameLocks/>
          </p:cNvGraphicFramePr>
          <p:nvPr>
            <p:extLst/>
          </p:nvPr>
        </p:nvGraphicFramePr>
        <p:xfrm>
          <a:off x="310960" y="764704"/>
          <a:ext cx="843750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1835150" y="1412875"/>
          <a:ext cx="3816350" cy="192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Dokument" r:id="rId5" imgW="6131052" imgH="2019300" progId="Word.Document.8">
                  <p:embed/>
                </p:oleObj>
              </mc:Choice>
              <mc:Fallback>
                <p:oleObj name="Dokument" r:id="rId5" imgW="6131052" imgH="2019300" progId="Word.Document.8">
                  <p:embed/>
                  <p:pic>
                    <p:nvPicPr>
                      <p:cNvPr id="665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90" r="30154"/>
                      <a:stretch>
                        <a:fillRect/>
                      </a:stretch>
                    </p:blipFill>
                    <p:spPr bwMode="auto">
                      <a:xfrm>
                        <a:off x="1835150" y="1412875"/>
                        <a:ext cx="3816350" cy="19272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6" name="Object 6"/>
          <p:cNvGraphicFramePr>
            <a:graphicFrameLocks noChangeAspect="1"/>
          </p:cNvGraphicFramePr>
          <p:nvPr/>
        </p:nvGraphicFramePr>
        <p:xfrm>
          <a:off x="3059113" y="2060575"/>
          <a:ext cx="3671887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Dokument" r:id="rId7" imgW="4026408" imgH="2438400" progId="Word.Document.8">
                  <p:embed/>
                </p:oleObj>
              </mc:Choice>
              <mc:Fallback>
                <p:oleObj name="Dokument" r:id="rId7" imgW="4026408" imgH="2438400" progId="Word.Document.8">
                  <p:embed/>
                  <p:pic>
                    <p:nvPicPr>
                      <p:cNvPr id="665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8794"/>
                      <a:stretch>
                        <a:fillRect/>
                      </a:stretch>
                    </p:blipFill>
                    <p:spPr bwMode="auto">
                      <a:xfrm>
                        <a:off x="3059113" y="2060575"/>
                        <a:ext cx="3671887" cy="2438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7" name="Object 7"/>
          <p:cNvGraphicFramePr>
            <a:graphicFrameLocks noChangeAspect="1"/>
          </p:cNvGraphicFramePr>
          <p:nvPr/>
        </p:nvGraphicFramePr>
        <p:xfrm>
          <a:off x="107950" y="2205038"/>
          <a:ext cx="4619625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Dokument" r:id="rId9" imgW="4636008" imgH="2447544" progId="Word.Document.8">
                  <p:embed/>
                </p:oleObj>
              </mc:Choice>
              <mc:Fallback>
                <p:oleObj name="Dokument" r:id="rId9" imgW="4636008" imgH="2447544" progId="Word.Document.8">
                  <p:embed/>
                  <p:pic>
                    <p:nvPicPr>
                      <p:cNvPr id="6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205038"/>
                        <a:ext cx="4619625" cy="2438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8" name="Object 8"/>
          <p:cNvGraphicFramePr>
            <a:graphicFrameLocks noChangeAspect="1"/>
          </p:cNvGraphicFramePr>
          <p:nvPr/>
        </p:nvGraphicFramePr>
        <p:xfrm>
          <a:off x="1187450" y="2060575"/>
          <a:ext cx="46355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3" name="Dokument" r:id="rId11" imgW="4636008" imgH="2447544" progId="Word.Document.8">
                  <p:embed/>
                </p:oleObj>
              </mc:Choice>
              <mc:Fallback>
                <p:oleObj name="Dokument" r:id="rId11" imgW="4636008" imgH="2447544" progId="Word.Document.8">
                  <p:embed/>
                  <p:pic>
                    <p:nvPicPr>
                      <p:cNvPr id="665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060575"/>
                        <a:ext cx="4635500" cy="24479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9" name="Object 9"/>
          <p:cNvGraphicFramePr>
            <a:graphicFrameLocks noChangeAspect="1"/>
          </p:cNvGraphicFramePr>
          <p:nvPr/>
        </p:nvGraphicFramePr>
        <p:xfrm>
          <a:off x="539750" y="1773238"/>
          <a:ext cx="7848600" cy="305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Dokument" r:id="rId13" imgW="6088148" imgH="2368612" progId="Word.Document.8">
                  <p:embed/>
                </p:oleObj>
              </mc:Choice>
              <mc:Fallback>
                <p:oleObj name="Dokument" r:id="rId13" imgW="6088148" imgH="2368612" progId="Word.Document.8">
                  <p:embed/>
                  <p:pic>
                    <p:nvPicPr>
                      <p:cNvPr id="665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73238"/>
                        <a:ext cx="7848600" cy="3052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0" name="Object 10"/>
          <p:cNvGraphicFramePr>
            <a:graphicFrameLocks noChangeAspect="1"/>
          </p:cNvGraphicFramePr>
          <p:nvPr/>
        </p:nvGraphicFramePr>
        <p:xfrm>
          <a:off x="77788" y="1501775"/>
          <a:ext cx="332105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Document" r:id="rId15" imgW="3330679" imgH="2956328" progId="Word.Document.8">
                  <p:embed/>
                </p:oleObj>
              </mc:Choice>
              <mc:Fallback>
                <p:oleObj name="Document" r:id="rId15" imgW="3330679" imgH="2956328" progId="Word.Document.8">
                  <p:embed/>
                  <p:pic>
                    <p:nvPicPr>
                      <p:cNvPr id="6657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1501775"/>
                        <a:ext cx="3321050" cy="2819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WordArt 2"/>
          <p:cNvSpPr>
            <a:spLocks noChangeArrowheads="1" noChangeShapeType="1" noTextEdit="1"/>
          </p:cNvSpPr>
          <p:nvPr/>
        </p:nvSpPr>
        <p:spPr bwMode="auto">
          <a:xfrm>
            <a:off x="6372200" y="260648"/>
            <a:ext cx="2376264" cy="34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Motivasjon</a:t>
            </a:r>
          </a:p>
        </p:txBody>
      </p:sp>
    </p:spTree>
    <p:extLst>
      <p:ext uri="{BB962C8B-B14F-4D97-AF65-F5344CB8AC3E}">
        <p14:creationId xmlns:p14="http://schemas.microsoft.com/office/powerpoint/2010/main" val="33523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3999930"/>
              </p:ext>
            </p:extLst>
          </p:nvPr>
        </p:nvGraphicFramePr>
        <p:xfrm>
          <a:off x="1187624" y="980728"/>
          <a:ext cx="8269494" cy="5590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6372200" y="260648"/>
            <a:ext cx="2376264" cy="34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29302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58" y="1102857"/>
            <a:ext cx="8311641" cy="559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6372200" y="260648"/>
            <a:ext cx="2376264" cy="34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41761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923590"/>
              </p:ext>
            </p:extLst>
          </p:nvPr>
        </p:nvGraphicFramePr>
        <p:xfrm>
          <a:off x="4572000" y="260648"/>
          <a:ext cx="4032448" cy="432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u="none" strike="noStrike" dirty="0" smtClean="0">
                          <a:effectLst/>
                        </a:rPr>
                        <a:t>Studerer av interesse for  faget 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031156"/>
              </p:ext>
            </p:extLst>
          </p:nvPr>
        </p:nvGraphicFramePr>
        <p:xfrm>
          <a:off x="1763688" y="7749480"/>
          <a:ext cx="6207968" cy="5439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103" y="1196752"/>
            <a:ext cx="720556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33805"/>
              </p:ext>
            </p:extLst>
          </p:nvPr>
        </p:nvGraphicFramePr>
        <p:xfrm>
          <a:off x="4499992" y="260648"/>
          <a:ext cx="4032448" cy="741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u="none" strike="noStrike" dirty="0" smtClean="0">
                          <a:effectLst/>
                        </a:rPr>
                        <a:t>Studerer pga. det vanskelige arbeidsmarkedet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2250753"/>
              </p:ext>
            </p:extLst>
          </p:nvPr>
        </p:nvGraphicFramePr>
        <p:xfrm>
          <a:off x="1115616" y="7677472"/>
          <a:ext cx="727280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268760"/>
            <a:ext cx="7954412" cy="544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69582"/>
              </p:ext>
            </p:extLst>
          </p:nvPr>
        </p:nvGraphicFramePr>
        <p:xfrm>
          <a:off x="4499992" y="260648"/>
          <a:ext cx="4032448" cy="741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u="none" strike="noStrike" dirty="0">
                          <a:effectLst/>
                        </a:rPr>
                        <a:t>Studerer fordi jeg må for å få den /de jobbene jeg ønsker meg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Diagra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147783"/>
              </p:ext>
            </p:extLst>
          </p:nvPr>
        </p:nvGraphicFramePr>
        <p:xfrm>
          <a:off x="1187624" y="7389440"/>
          <a:ext cx="7702525" cy="537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678" y="1340768"/>
            <a:ext cx="7003877" cy="53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622046"/>
              </p:ext>
            </p:extLst>
          </p:nvPr>
        </p:nvGraphicFramePr>
        <p:xfrm>
          <a:off x="4572000" y="260648"/>
          <a:ext cx="4032448" cy="741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u="none" strike="noStrike" dirty="0" smtClean="0">
                          <a:effectLst/>
                        </a:rPr>
                        <a:t>Studerer fordi jeg er uviss på hva jeg ellers skulle gjøre </a:t>
                      </a:r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747456"/>
              </p:ext>
            </p:extLst>
          </p:nvPr>
        </p:nvGraphicFramePr>
        <p:xfrm>
          <a:off x="827584" y="-7516216"/>
          <a:ext cx="8117334" cy="482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839539"/>
              </p:ext>
            </p:extLst>
          </p:nvPr>
        </p:nvGraphicFramePr>
        <p:xfrm>
          <a:off x="882585" y="7461448"/>
          <a:ext cx="7707858" cy="5309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142684"/>
            <a:ext cx="7252854" cy="56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638584"/>
              </p:ext>
            </p:extLst>
          </p:nvPr>
        </p:nvGraphicFramePr>
        <p:xfrm>
          <a:off x="4572000" y="260648"/>
          <a:ext cx="4032448" cy="741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u="none" strike="noStrike" dirty="0" smtClean="0">
                          <a:effectLst/>
                        </a:rPr>
                        <a:t>Studerer for å få </a:t>
                      </a:r>
                      <a:r>
                        <a:rPr lang="nb-NO" sz="2400" u="none" strike="noStrike" dirty="0" err="1" smtClean="0">
                          <a:effectLst/>
                        </a:rPr>
                        <a:t>tilleggspoeng</a:t>
                      </a:r>
                      <a:r>
                        <a:rPr lang="nb-NO" sz="2400" u="none" strike="noStrike" dirty="0" smtClean="0">
                          <a:effectLst/>
                        </a:rPr>
                        <a:t>  til andre lukkede studier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638930"/>
              </p:ext>
            </p:extLst>
          </p:nvPr>
        </p:nvGraphicFramePr>
        <p:xfrm>
          <a:off x="1259632" y="7605464"/>
          <a:ext cx="7664425" cy="5377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763" y="1121464"/>
            <a:ext cx="6838728" cy="54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07504" y="3068960"/>
            <a:ext cx="3672408" cy="684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Spørreundersøkelse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t="11146" r="62201" b="11253"/>
          <a:stretch/>
        </p:blipFill>
        <p:spPr bwMode="auto">
          <a:xfrm>
            <a:off x="4139952" y="148396"/>
            <a:ext cx="4472731" cy="652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2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07504" y="3068960"/>
            <a:ext cx="3672408" cy="684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Spørreundersøkelse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17512"/>
            <a:ext cx="5950973" cy="84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0" y="2828661"/>
            <a:ext cx="311150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il høyre 6"/>
          <p:cNvSpPr/>
          <p:nvPr/>
        </p:nvSpPr>
        <p:spPr bwMode="auto">
          <a:xfrm>
            <a:off x="2188355" y="2467486"/>
            <a:ext cx="466725" cy="72008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486010"/>
              </p:ext>
            </p:extLst>
          </p:nvPr>
        </p:nvGraphicFramePr>
        <p:xfrm>
          <a:off x="2813868" y="1246833"/>
          <a:ext cx="5286524" cy="5353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Worksheet" r:id="rId4" imgW="4524275" imgH="4581654" progId="Excel.Sheet.12">
                  <p:embed/>
                </p:oleObj>
              </mc:Choice>
              <mc:Fallback>
                <p:oleObj name="Worksheet" r:id="rId4" imgW="4524275" imgH="458165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13868" y="1246833"/>
                        <a:ext cx="5286524" cy="5353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04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615798"/>
              </p:ext>
            </p:extLst>
          </p:nvPr>
        </p:nvGraphicFramePr>
        <p:xfrm>
          <a:off x="1619672" y="1124744"/>
          <a:ext cx="6428953" cy="5561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Diagra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279088"/>
              </p:ext>
            </p:extLst>
          </p:nvPr>
        </p:nvGraphicFramePr>
        <p:xfrm>
          <a:off x="1046869" y="7605464"/>
          <a:ext cx="6404309" cy="5435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Diagra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990456"/>
              </p:ext>
            </p:extLst>
          </p:nvPr>
        </p:nvGraphicFramePr>
        <p:xfrm>
          <a:off x="1331640" y="-7372200"/>
          <a:ext cx="6982818" cy="5497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6516216" y="260648"/>
            <a:ext cx="2232248" cy="8640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Antall</a:t>
            </a:r>
          </a:p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Og</a:t>
            </a:r>
          </a:p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kjønn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cxnSp>
        <p:nvCxnSpPr>
          <p:cNvPr id="3" name="Rett linje 2"/>
          <p:cNvCxnSpPr/>
          <p:nvPr/>
        </p:nvCxnSpPr>
        <p:spPr bwMode="auto">
          <a:xfrm flipH="1" flipV="1">
            <a:off x="3635896" y="2515931"/>
            <a:ext cx="1622419" cy="20667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Rett linje 7"/>
          <p:cNvCxnSpPr/>
          <p:nvPr/>
        </p:nvCxnSpPr>
        <p:spPr bwMode="auto">
          <a:xfrm flipH="1">
            <a:off x="5952523" y="3068960"/>
            <a:ext cx="1067749" cy="15137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Rett linje 10"/>
          <p:cNvCxnSpPr/>
          <p:nvPr/>
        </p:nvCxnSpPr>
        <p:spPr bwMode="auto">
          <a:xfrm flipH="1" flipV="1">
            <a:off x="3564569" y="4714410"/>
            <a:ext cx="1691840" cy="146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Rett linje 11"/>
          <p:cNvCxnSpPr/>
          <p:nvPr/>
        </p:nvCxnSpPr>
        <p:spPr bwMode="auto">
          <a:xfrm flipH="1">
            <a:off x="5952523" y="4941168"/>
            <a:ext cx="1067750" cy="12340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kstSylinder 3"/>
          <p:cNvSpPr txBox="1"/>
          <p:nvPr/>
        </p:nvSpPr>
        <p:spPr>
          <a:xfrm>
            <a:off x="2915816" y="1124744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390</a:t>
            </a:r>
            <a:endParaRPr lang="nb-NO" sz="1600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5341573" y="2515157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274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067522"/>
              </p:ext>
            </p:extLst>
          </p:nvPr>
        </p:nvGraphicFramePr>
        <p:xfrm>
          <a:off x="1331640" y="1268760"/>
          <a:ext cx="7272808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04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624076"/>
              </p:ext>
            </p:extLst>
          </p:nvPr>
        </p:nvGraphicFramePr>
        <p:xfrm>
          <a:off x="1381124" y="1069181"/>
          <a:ext cx="7151315" cy="5456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412776"/>
            <a:ext cx="1228725" cy="5715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085184"/>
            <a:ext cx="767903" cy="7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352260"/>
              </p:ext>
            </p:extLst>
          </p:nvPr>
        </p:nvGraphicFramePr>
        <p:xfrm>
          <a:off x="1043608" y="1124744"/>
          <a:ext cx="7534275" cy="536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4139952" y="397023"/>
            <a:ext cx="2073424" cy="4635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Kjønn</a:t>
            </a:r>
            <a:endParaRPr lang="nb-NO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78771"/>
            <a:ext cx="1228725" cy="5715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725144"/>
            <a:ext cx="767903" cy="767903"/>
          </a:xfrm>
          <a:prstGeom prst="rect">
            <a:avLst/>
          </a:prstGeom>
        </p:spPr>
      </p:pic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6395459" y="431667"/>
            <a:ext cx="2376264" cy="34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7791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358404"/>
              </p:ext>
            </p:extLst>
          </p:nvPr>
        </p:nvGraphicFramePr>
        <p:xfrm>
          <a:off x="1401341" y="1088740"/>
          <a:ext cx="6705600" cy="527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211716"/>
              </p:ext>
            </p:extLst>
          </p:nvPr>
        </p:nvGraphicFramePr>
        <p:xfrm>
          <a:off x="1048962" y="6882086"/>
          <a:ext cx="7063333" cy="548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5220072" y="260648"/>
            <a:ext cx="3528392" cy="684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b-NO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Høyere utdanning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3131840" y="1700808"/>
            <a:ext cx="8640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800" dirty="0" smtClean="0"/>
              <a:t>Med HU fra før</a:t>
            </a:r>
            <a:endParaRPr lang="nb-NO" sz="18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5868144" y="4077072"/>
            <a:ext cx="8640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800" dirty="0" smtClean="0"/>
              <a:t>Uten</a:t>
            </a:r>
          </a:p>
          <a:p>
            <a:r>
              <a:rPr lang="nb-NO" sz="1800" dirty="0" smtClean="0"/>
              <a:t>HU fra før</a:t>
            </a:r>
            <a:endParaRPr lang="nb-NO" sz="18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-612576" y="-7012160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2013</a:t>
            </a:r>
          </a:p>
          <a:p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79512" y="810952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2015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66" y="1484783"/>
            <a:ext cx="311150" cy="18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14" y="1652008"/>
            <a:ext cx="311150" cy="15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16" y="1916454"/>
            <a:ext cx="152400" cy="7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26" y="2540644"/>
            <a:ext cx="311150" cy="11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89" y="2760530"/>
            <a:ext cx="152400" cy="7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16" y="2996952"/>
            <a:ext cx="152400" cy="7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23" y="3379589"/>
            <a:ext cx="152400" cy="7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Pil høyre 20"/>
          <p:cNvSpPr/>
          <p:nvPr/>
        </p:nvSpPr>
        <p:spPr bwMode="auto">
          <a:xfrm>
            <a:off x="1236514" y="4839640"/>
            <a:ext cx="286710" cy="101528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22" name="Pil høyre 21"/>
          <p:cNvSpPr/>
          <p:nvPr/>
        </p:nvSpPr>
        <p:spPr bwMode="auto">
          <a:xfrm>
            <a:off x="1468289" y="4645709"/>
            <a:ext cx="286710" cy="101528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5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15228</TotalTime>
  <Words>158</Words>
  <Application>Microsoft Office PowerPoint</Application>
  <PresentationFormat>Skjermfremvisning (4:3)</PresentationFormat>
  <Paragraphs>75</Paragraphs>
  <Slides>29</Slides>
  <Notes>14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3</vt:i4>
      </vt:variant>
      <vt:variant>
        <vt:lpstr>Lysbildetitler</vt:lpstr>
      </vt:variant>
      <vt:variant>
        <vt:i4>29</vt:i4>
      </vt:variant>
    </vt:vector>
  </HeadingPairs>
  <TitlesOfParts>
    <vt:vector size="36" baseType="lpstr">
      <vt:lpstr>Arial Black</vt:lpstr>
      <vt:lpstr>Calibri</vt:lpstr>
      <vt:lpstr>Times New Roman</vt:lpstr>
      <vt:lpstr>Default Design</vt:lpstr>
      <vt:lpstr>Worksheet</vt:lpstr>
      <vt:lpstr>Dokument</vt:lpstr>
      <vt:lpstr>Document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IT-avdelingen, 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Ingen lysbildetittel</dc:title>
  <dc:creator>amnhs</dc:creator>
  <cp:lastModifiedBy>Harald Åge Sæthre</cp:lastModifiedBy>
  <cp:revision>240</cp:revision>
  <cp:lastPrinted>2002-06-28T13:28:04Z</cp:lastPrinted>
  <dcterms:created xsi:type="dcterms:W3CDTF">2001-09-19T10:42:43Z</dcterms:created>
  <dcterms:modified xsi:type="dcterms:W3CDTF">2016-10-18T12:40:56Z</dcterms:modified>
</cp:coreProperties>
</file>