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21386800" cy="30279975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FF9933"/>
    <a:srgbClr val="FF6600"/>
    <a:srgbClr val="2DB7D3"/>
    <a:srgbClr val="009999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-2328" y="-120"/>
      </p:cViewPr>
      <p:guideLst>
        <p:guide orient="horz" pos="2200"/>
        <p:guide orient="horz" pos="17236"/>
        <p:guide pos="372"/>
        <p:guide pos="9973"/>
        <p:guide pos="13171"/>
        <p:guide pos="6752"/>
        <p:guide pos="35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t" anchorCtr="0" compatLnSpc="1">
            <a:prstTxWarp prst="textNoShape">
              <a:avLst/>
            </a:prstTxWarp>
          </a:bodyPr>
          <a:lstStyle>
            <a:lvl1pPr defTabSz="922035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C41C298-96E8-4433-852B-A6C627766836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b" anchorCtr="0" compatLnSpc="1">
            <a:prstTxWarp prst="textNoShape">
              <a:avLst/>
            </a:prstTxWarp>
          </a:bodyPr>
          <a:lstStyle>
            <a:lvl1pPr defTabSz="922035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5545C817-DBAD-4D81-96B9-5357A824FB4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2558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t" anchorCtr="0" compatLnSpc="1">
            <a:prstTxWarp prst="textNoShape">
              <a:avLst/>
            </a:prstTxWarp>
          </a:bodyPr>
          <a:lstStyle>
            <a:lvl1pPr defTabSz="92203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t" anchorCtr="0" compatLnSpc="1">
            <a:prstTxWarp prst="textNoShape">
              <a:avLst/>
            </a:prstTxWarp>
          </a:bodyPr>
          <a:lstStyle>
            <a:lvl1pPr algn="r" defTabSz="92203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44538"/>
            <a:ext cx="26273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b" anchorCtr="0" compatLnSpc="1">
            <a:prstTxWarp prst="textNoShape">
              <a:avLst/>
            </a:prstTxWarp>
          </a:bodyPr>
          <a:lstStyle>
            <a:lvl1pPr defTabSz="92203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8" tIns="46085" rIns="92168" bIns="4608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/>
            </a:lvl1pPr>
          </a:lstStyle>
          <a:p>
            <a:fld id="{D6961282-48D0-468B-A78D-7E5E4A816E7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78285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168" tIns="46085" rIns="92168" bIns="46085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E0693F-2D33-4444-AE66-57FD75DA3895}" type="slidenum">
              <a:rPr lang="nb-NO" altLang="nb-NO"/>
              <a:pPr algn="r" eaLnBrk="1" hangingPunct="1"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GB" sz="80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29620-42E7-488A-ACF1-DC50EC073587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12DDB-7343-43C0-919B-8D0545C7813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7968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82AA-955A-498D-B805-8191D056ECB7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5F70B-C643-4DA4-AEBE-124DA2D8D38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8103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5506700" y="1212850"/>
            <a:ext cx="4811713" cy="258333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8388" y="1212850"/>
            <a:ext cx="14285912" cy="258333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C6E8-D786-41C1-95E5-87C61A2199DA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7B269-8391-4F42-A97C-6EC3C08B85A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465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EDB0-7D80-405B-BD52-FB5BBFA4DC98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EF228-FB69-4380-BEC3-AE3EAAA0727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9591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52E0-AA54-4040-A2B4-B708706163C0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80E6E-0D16-4BBF-87C0-CCA89A504FD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1075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8388" y="7067550"/>
            <a:ext cx="9548812" cy="19978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769600" y="7067550"/>
            <a:ext cx="9548813" cy="19978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FF0A-36AB-43A1-813B-6E0D90C1A636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0DF5C-D475-4A1C-B178-A085296A237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156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EFE66-C29C-414B-8108-678EDB9073A6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FF5F-8B9F-4913-8B79-D029B1EDE43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2900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5A48-D9DE-4947-8EA1-17D027570858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DBA84-2E0D-4916-8ADB-4FA35E24209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7152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D9930-D7FA-4592-BA14-0F0CF2FB178A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F14D7-11FC-427D-828D-2E784CDC4F5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520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A249C-1E70-4CD5-93CF-77FBA741C4AD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1D2D-075D-41C4-8006-05CE5BF9111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165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C7E88-BE13-45AF-B560-3B3343E0CDAD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290AD-61A3-4408-B08F-2574F5E09AB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8395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388" y="1212850"/>
            <a:ext cx="19250025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295230" tIns="147615" rIns="295230" bIns="1476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388" y="7067550"/>
            <a:ext cx="19250025" cy="1997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388" y="27573288"/>
            <a:ext cx="499268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 defTabSz="2951163" eaLnBrk="1" hangingPunct="1">
              <a:defRPr sz="4600">
                <a:latin typeface="Arial" pitchFamily="34" charset="0"/>
              </a:defRPr>
            </a:lvl1pPr>
          </a:lstStyle>
          <a:p>
            <a:pPr>
              <a:defRPr/>
            </a:pPr>
            <a:fld id="{937FF09D-EB62-4E29-A793-EEE93EFF2E16}" type="datetimeFigureOut">
              <a:rPr lang="nb-NO" altLang="nb-NO"/>
              <a:pPr>
                <a:defRPr/>
              </a:pPr>
              <a:t>29.03.2016</a:t>
            </a:fld>
            <a:endParaRPr lang="nb-NO" altLang="nb-NO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675" y="27573288"/>
            <a:ext cx="677545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 algn="ctr" defTabSz="2951163" eaLnBrk="1" hangingPunct="1">
              <a:defRPr sz="4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725" y="27573288"/>
            <a:ext cx="4992688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30" tIns="147615" rIns="295230" bIns="147615" numCol="1" anchor="t" anchorCtr="0" compatLnSpc="1">
            <a:prstTxWarp prst="textNoShape">
              <a:avLst/>
            </a:prstTxWarp>
          </a:bodyPr>
          <a:lstStyle>
            <a:lvl1pPr algn="r" defTabSz="2951163" eaLnBrk="1" hangingPunct="1">
              <a:defRPr sz="4600"/>
            </a:lvl1pPr>
          </a:lstStyle>
          <a:p>
            <a:fld id="{9FF92FF3-BC88-4A46-BDFA-CF08D082D491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141288" y="338138"/>
            <a:ext cx="21118512" cy="29506862"/>
          </a:xfrm>
          <a:prstGeom prst="rect">
            <a:avLst/>
          </a:prstGeom>
          <a:noFill/>
          <a:ln w="63500">
            <a:solidFill>
              <a:srgbClr val="00547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634" tIns="32317" rIns="64634" bIns="32317" anchor="ctr"/>
          <a:lstStyle>
            <a:lvl1pPr defTabSz="6477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477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77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77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77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z="2300" smtClean="0">
              <a:ea typeface="+mn-ea"/>
            </a:endParaRPr>
          </a:p>
        </p:txBody>
      </p:sp>
      <p:pic>
        <p:nvPicPr>
          <p:cNvPr id="1032" name="Bild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938" y="27370088"/>
            <a:ext cx="104489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04900" indent="-11049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398713" indent="-923925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ＭＳ Ｐゴシック" charset="0"/>
        </a:defRPr>
      </a:lvl2pPr>
      <a:lvl3pPr marL="3690938" indent="-739775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ＭＳ Ｐゴシック" charset="0"/>
        </a:defRPr>
      </a:lvl3pPr>
      <a:lvl4pPr marL="5165725" indent="-735013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ＭＳ Ｐゴシック" charset="0"/>
        </a:defRPr>
      </a:lvl4pPr>
      <a:lvl5pPr marL="6640513" indent="-735013" algn="l" defTabSz="29511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ＭＳ Ｐゴシック" charset="0"/>
        </a:defRPr>
      </a:lvl5pPr>
      <a:lvl6pPr marL="70977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49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21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69313" indent="-735013" algn="l" defTabSz="2951163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509588" y="4164013"/>
            <a:ext cx="20399375" cy="0"/>
          </a:xfrm>
          <a:prstGeom prst="line">
            <a:avLst/>
          </a:prstGeom>
          <a:noFill/>
          <a:ln w="63500">
            <a:solidFill>
              <a:srgbClr val="00547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2125" y="511175"/>
            <a:ext cx="19978688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64634" tIns="32317" rIns="64634" bIns="32317">
            <a:spAutoFit/>
          </a:bodyPr>
          <a:lstStyle>
            <a:lvl1pPr defTabSz="5908675">
              <a:defRPr sz="10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08675">
              <a:defRPr sz="9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08675">
              <a:defRPr sz="7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0600" b="1" dirty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en-US" sz="10600" b="1" dirty="0" err="1" smtClean="0">
                <a:solidFill>
                  <a:srgbClr val="005473"/>
                </a:solidFill>
              </a:rPr>
              <a:t>Masterprogram</a:t>
            </a:r>
            <a:r>
              <a:rPr lang="en-US" sz="10600" b="1" dirty="0" smtClean="0">
                <a:solidFill>
                  <a:srgbClr val="005473"/>
                </a:solidFill>
              </a:rPr>
              <a:t> i </a:t>
            </a:r>
            <a:r>
              <a:rPr lang="en-US" sz="10600" b="1" dirty="0" err="1" smtClean="0">
                <a:solidFill>
                  <a:srgbClr val="005473"/>
                </a:solidFill>
              </a:rPr>
              <a:t>energi</a:t>
            </a:r>
            <a:endParaRPr lang="nb-NO" sz="10600" b="1" dirty="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58788" y="4811713"/>
            <a:ext cx="10609262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7233" tIns="32317" rIns="127233" bIns="32317">
            <a:spAutoFit/>
          </a:bodyPr>
          <a:lstStyle>
            <a:lvl1pPr defTabSz="5908675">
              <a:defRPr sz="10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08675">
              <a:defRPr sz="9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08675">
              <a:defRPr sz="7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nb-NO" sz="7000" b="1" dirty="0" smtClean="0">
                <a:solidFill>
                  <a:srgbClr val="005473"/>
                </a:solidFill>
              </a:rPr>
              <a:t>Studieretninger</a:t>
            </a:r>
          </a:p>
          <a:p>
            <a:pPr eaLnBrk="1" hangingPunct="1">
              <a:defRPr/>
            </a:pPr>
            <a:endParaRPr lang="nb-NO" sz="1000" b="1" dirty="0" smtClean="0">
              <a:solidFill>
                <a:srgbClr val="005473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nb-NO" sz="4400" dirty="0" smtClean="0"/>
              <a:t> Energiteknologi</a:t>
            </a:r>
          </a:p>
          <a:p>
            <a:pPr eaLnBrk="1" hangingPunct="1">
              <a:buFontTx/>
              <a:buChar char="•"/>
              <a:defRPr/>
            </a:pPr>
            <a:r>
              <a:rPr lang="nb-NO" sz="4400" dirty="0" smtClean="0"/>
              <a:t> Fornybar energi</a:t>
            </a:r>
          </a:p>
          <a:p>
            <a:pPr eaLnBrk="1" hangingPunct="1">
              <a:defRPr/>
            </a:pPr>
            <a:endParaRPr lang="nb-NO" sz="4400" dirty="0"/>
          </a:p>
          <a:p>
            <a:pPr eaLnBrk="1" hangingPunct="1">
              <a:defRPr/>
            </a:pPr>
            <a:r>
              <a:rPr lang="nb-NO" sz="4400" dirty="0"/>
              <a:t>m</a:t>
            </a:r>
            <a:r>
              <a:rPr lang="nb-NO" sz="4400" dirty="0" smtClean="0"/>
              <a:t>ed en rekke forskjellige tema</a:t>
            </a:r>
          </a:p>
          <a:p>
            <a:pPr eaLnBrk="1" hangingPunct="1">
              <a:defRPr/>
            </a:pPr>
            <a:r>
              <a:rPr lang="nb-NO" sz="4400" dirty="0"/>
              <a:t>i</a:t>
            </a:r>
            <a:r>
              <a:rPr lang="nb-NO" sz="4400" dirty="0" smtClean="0"/>
              <a:t>nnen hver studieretning</a:t>
            </a:r>
            <a:endParaRPr lang="en-US" sz="3400" dirty="0" smtClean="0"/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588963" y="24734838"/>
            <a:ext cx="1301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64634" tIns="32317" rIns="64634" bIns="32317" anchor="ctr">
            <a:spAutoFit/>
          </a:bodyPr>
          <a:lstStyle/>
          <a:p>
            <a:pPr defTabSz="647700" eaLnBrk="1" hangingPunct="1">
              <a:defRPr/>
            </a:pPr>
            <a:endParaRPr lang="nb-NO" sz="2300">
              <a:ea typeface="ＭＳ Ｐゴシック" charset="0"/>
            </a:endParaRP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588963" y="24680863"/>
            <a:ext cx="1301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64634" tIns="32317" rIns="64634" bIns="32317" anchor="ctr">
            <a:spAutoFit/>
          </a:bodyPr>
          <a:lstStyle/>
          <a:p>
            <a:pPr defTabSz="647700" eaLnBrk="1" hangingPunct="1">
              <a:defRPr/>
            </a:pPr>
            <a:endParaRPr lang="nb-NO" sz="2300">
              <a:ea typeface="ＭＳ Ｐゴシック" charset="0"/>
            </a:endParaRP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1060113" y="4822825"/>
            <a:ext cx="10190162" cy="151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7233" tIns="32317" rIns="127233" bIns="32317">
            <a:spAutoFit/>
          </a:bodyPr>
          <a:lstStyle>
            <a:lvl1pPr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nb-NO" altLang="nb-NO" sz="7000" b="1" dirty="0" smtClean="0">
                <a:solidFill>
                  <a:srgbClr val="005473"/>
                </a:solidFill>
              </a:rPr>
              <a:t>Opptakskrav</a:t>
            </a:r>
          </a:p>
          <a:p>
            <a:pPr eaLnBrk="1" hangingPunct="1">
              <a:defRPr/>
            </a:pPr>
            <a:r>
              <a:rPr lang="nb-NO" altLang="nb-NO" sz="3800" dirty="0" smtClean="0"/>
              <a:t>Relevant bachelorgrad i naturvitenskap/realfag/ingeniørfag eller tilsvarende utdanning. Gjennomsnittskarakteren på relevant </a:t>
            </a:r>
            <a:r>
              <a:rPr lang="nb-NO" altLang="nb-NO" sz="3800" dirty="0" err="1" smtClean="0"/>
              <a:t>bachelorstudie</a:t>
            </a:r>
            <a:r>
              <a:rPr lang="nb-NO" altLang="nb-NO" sz="3800" dirty="0" smtClean="0"/>
              <a:t> eller tilsvarende, må normalt være C eller bedre. </a:t>
            </a:r>
          </a:p>
          <a:p>
            <a:pPr eaLnBrk="1" hangingPunct="1">
              <a:defRPr/>
            </a:pPr>
            <a:r>
              <a:rPr lang="nb-NO" altLang="nb-NO" sz="3800" dirty="0" smtClean="0"/>
              <a:t>Det er også et krav at emnet MAT111 Grunnkurs i matematikk, eller tilsvarende, samt et av emnene PHYS113 Mekanikk 2 og </a:t>
            </a:r>
            <a:r>
              <a:rPr lang="nb-NO" altLang="nb-NO" sz="3800" smtClean="0"/>
              <a:t>termodynamikk og </a:t>
            </a:r>
            <a:r>
              <a:rPr lang="nb-NO" altLang="nb-NO" sz="3800" dirty="0" smtClean="0"/>
              <a:t>KJEM210 Kjemisk termodynamikk eller tilsvarende inngår.</a:t>
            </a:r>
          </a:p>
          <a:p>
            <a:pPr eaLnBrk="1" hangingPunct="1">
              <a:defRPr/>
            </a:pPr>
            <a:endParaRPr lang="nb-NO" altLang="nb-NO" sz="3800" dirty="0" smtClean="0"/>
          </a:p>
          <a:p>
            <a:pPr eaLnBrk="1" hangingPunct="1">
              <a:defRPr/>
            </a:pPr>
            <a:r>
              <a:rPr lang="nb-NO" altLang="nb-NO" sz="3800" dirty="0" smtClean="0"/>
              <a:t>I tillegg til disse kravene vil det være ulike krav til forkunnskaper for de ulike temaene for masteroppgaven. </a:t>
            </a:r>
          </a:p>
          <a:p>
            <a:pPr eaLnBrk="1" hangingPunct="1">
              <a:defRPr/>
            </a:pPr>
            <a:endParaRPr lang="nb-NO" altLang="nb-NO" sz="3800" dirty="0" smtClean="0"/>
          </a:p>
          <a:p>
            <a:pPr eaLnBrk="1" hangingPunct="1">
              <a:defRPr/>
            </a:pPr>
            <a:r>
              <a:rPr lang="nb-NO" altLang="nb-NO" sz="3800" dirty="0" smtClean="0"/>
              <a:t>Dersom det er flere søkere til programmet enn det er plasser, vil søkerne bli rangert etter karakterene i opptaksgrunnlaget, og tilgjengelige plasser på det enkelte tema. </a:t>
            </a:r>
          </a:p>
          <a:p>
            <a:pPr eaLnBrk="1" hangingPunct="1">
              <a:defRPr/>
            </a:pPr>
            <a:endParaRPr lang="nb-NO" altLang="nb-NO" sz="3800" dirty="0" smtClean="0"/>
          </a:p>
          <a:p>
            <a:pPr eaLnBrk="1" hangingPunct="1">
              <a:defRPr/>
            </a:pPr>
            <a:endParaRPr lang="nb-NO" altLang="nb-NO" sz="3800" dirty="0" smtClean="0"/>
          </a:p>
          <a:p>
            <a:pPr eaLnBrk="1" hangingPunct="1">
              <a:defRPr/>
            </a:pPr>
            <a:endParaRPr lang="nb-NO" altLang="nb-NO" sz="3800" dirty="0" smtClean="0"/>
          </a:p>
          <a:p>
            <a:pPr eaLnBrk="1" hangingPunct="1">
              <a:defRPr/>
            </a:pPr>
            <a:endParaRPr lang="en-US" altLang="nb-NO" sz="3800" dirty="0" smtClean="0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09588" y="9493250"/>
            <a:ext cx="10550525" cy="578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7233" tIns="32317" rIns="127233" bIns="32317">
            <a:spAutoFit/>
          </a:bodyPr>
          <a:lstStyle>
            <a:lvl1pPr defTabSz="5908675">
              <a:defRPr sz="10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908675">
              <a:defRPr sz="9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08675">
              <a:defRPr sz="7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08675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908675" eaLnBrk="0" hangingPunct="0">
              <a:defRPr sz="6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nb-NO" sz="7000" b="1" dirty="0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endParaRPr lang="nb-NO" sz="7000" b="1" dirty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nb-NO" sz="7000" b="1" dirty="0" smtClean="0">
                <a:solidFill>
                  <a:srgbClr val="005473"/>
                </a:solidFill>
              </a:rPr>
              <a:t>Valgemner i bachelor?</a:t>
            </a:r>
          </a:p>
          <a:p>
            <a:pPr eaLnBrk="1" hangingPunct="1">
              <a:defRPr/>
            </a:pPr>
            <a:endParaRPr lang="nb-NO" sz="1000" b="1" dirty="0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nb-NO" sz="3800" dirty="0" smtClean="0"/>
              <a:t>Vi har forslag til anbefalte emner i bachelorgraden for hvert av de ulike temaene.</a:t>
            </a:r>
          </a:p>
          <a:p>
            <a:pPr eaLnBrk="1" hangingPunct="1">
              <a:defRPr/>
            </a:pPr>
            <a:r>
              <a:rPr lang="pt-BR" sz="3800" dirty="0" smtClean="0"/>
              <a:t>Se </a:t>
            </a:r>
            <a:r>
              <a:rPr lang="pt-BR" sz="3800" dirty="0" err="1" smtClean="0"/>
              <a:t>nettside</a:t>
            </a:r>
            <a:r>
              <a:rPr lang="pt-BR" sz="3800" dirty="0" smtClean="0"/>
              <a:t> </a:t>
            </a:r>
            <a:r>
              <a:rPr lang="pt-BR" sz="3800" dirty="0" err="1" smtClean="0"/>
              <a:t>www.uib.no</a:t>
            </a:r>
            <a:r>
              <a:rPr lang="pt-BR" sz="3800" dirty="0" smtClean="0"/>
              <a:t>/</a:t>
            </a:r>
            <a:r>
              <a:rPr lang="pt-BR" sz="3800" dirty="0" err="1" smtClean="0"/>
              <a:t>studieprogram</a:t>
            </a:r>
            <a:r>
              <a:rPr lang="pt-BR" sz="3800" dirty="0" smtClean="0"/>
              <a:t>/MAMN-ENERG</a:t>
            </a:r>
            <a:endParaRPr lang="en-US" sz="3800" dirty="0" smtClean="0"/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509588" y="25226963"/>
            <a:ext cx="20039012" cy="298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7233" tIns="32317" rIns="127233" bIns="32317">
            <a:spAutoFit/>
          </a:bodyPr>
          <a:lstStyle>
            <a:lvl1pPr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nb-NO" altLang="nb-NO" sz="7000" b="1" smtClean="0">
                <a:solidFill>
                  <a:srgbClr val="005473"/>
                </a:solidFill>
              </a:rPr>
              <a:t>Hvor kan du få jobb?</a:t>
            </a:r>
          </a:p>
          <a:p>
            <a:pPr eaLnBrk="1" hangingPunct="1">
              <a:defRPr/>
            </a:pPr>
            <a:endParaRPr lang="nb-NO" altLang="nb-NO" sz="1000" b="1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nb-NO" altLang="nb-NO" sz="3400" smtClean="0"/>
              <a:t>Energiselskaper</a:t>
            </a:r>
          </a:p>
          <a:p>
            <a:pPr eaLnBrk="1" hangingPunct="1">
              <a:defRPr/>
            </a:pPr>
            <a:r>
              <a:rPr lang="nb-NO" altLang="nb-NO" sz="3400" smtClean="0"/>
              <a:t>Industri</a:t>
            </a:r>
          </a:p>
          <a:p>
            <a:pPr eaLnBrk="1" hangingPunct="1">
              <a:defRPr/>
            </a:pPr>
            <a:r>
              <a:rPr lang="nb-NO" altLang="nb-NO" sz="3400" smtClean="0"/>
              <a:t>Offentlig forvaltning</a:t>
            </a:r>
            <a:r>
              <a:rPr lang="nb-NO" altLang="nb-NO" b="1" smtClean="0"/>
              <a:t>	</a:t>
            </a:r>
            <a:endParaRPr lang="en-GB" altLang="nb-NO" b="1" smtClean="0"/>
          </a:p>
        </p:txBody>
      </p:sp>
      <p:pic>
        <p:nvPicPr>
          <p:cNvPr id="205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10200" y="436563"/>
            <a:ext cx="2655888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328613" y="15306675"/>
            <a:ext cx="16454437" cy="1025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127233" tIns="32317" rIns="127233" bIns="32317">
            <a:spAutoFit/>
          </a:bodyPr>
          <a:lstStyle>
            <a:lvl1pPr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908675" eaLnBrk="0" hangingPunct="0"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9086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nb-NO" altLang="nb-NO" sz="7000" b="1" dirty="0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endParaRPr lang="nb-NO" altLang="nb-NO" sz="7000" b="1" dirty="0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nb-NO" altLang="nb-NO" sz="7000" b="1" dirty="0" smtClean="0">
                <a:solidFill>
                  <a:srgbClr val="005473"/>
                </a:solidFill>
              </a:rPr>
              <a:t>Eksempler på mulige masteroppgaver</a:t>
            </a:r>
          </a:p>
          <a:p>
            <a:pPr eaLnBrk="1" hangingPunct="1">
              <a:defRPr/>
            </a:pPr>
            <a:endParaRPr lang="nb-NO" altLang="nb-NO" sz="1000" b="1" dirty="0" smtClean="0">
              <a:solidFill>
                <a:srgbClr val="005473"/>
              </a:solidFill>
            </a:endParaRPr>
          </a:p>
          <a:p>
            <a:pPr eaLnBrk="1" hangingPunct="1">
              <a:defRPr/>
            </a:pPr>
            <a:r>
              <a:rPr lang="en-GB" altLang="nb-NO" sz="3400" b="1" u="sng" dirty="0" err="1" smtClean="0"/>
              <a:t>Energiteknologi</a:t>
            </a:r>
            <a:endParaRPr lang="en-GB" altLang="nb-NO" sz="3400" b="1" u="sng" dirty="0" smtClean="0"/>
          </a:p>
          <a:p>
            <a:pPr>
              <a:buFontTx/>
              <a:buChar char="•"/>
              <a:defRPr/>
            </a:pPr>
            <a:r>
              <a:rPr lang="nb-NO" altLang="nb-NO" sz="3400" dirty="0" smtClean="0"/>
              <a:t> Termiske maskiner (</a:t>
            </a:r>
            <a:r>
              <a:rPr lang="nb-NO" altLang="nb-NO" sz="3400" dirty="0" err="1" smtClean="0"/>
              <a:t>HiB</a:t>
            </a:r>
            <a:r>
              <a:rPr lang="nb-NO" altLang="nb-NO" sz="3400" dirty="0" smtClean="0"/>
              <a:t>; Maskin og marin)</a:t>
            </a:r>
          </a:p>
          <a:p>
            <a:pPr>
              <a:buFontTx/>
              <a:buChar char="•"/>
              <a:defRPr/>
            </a:pPr>
            <a:r>
              <a:rPr lang="nb-NO" altLang="nb-NO" sz="3400" dirty="0" smtClean="0"/>
              <a:t> Elkraftteknikk (</a:t>
            </a:r>
            <a:r>
              <a:rPr lang="nb-NO" altLang="nb-NO" sz="3400" dirty="0" err="1" smtClean="0"/>
              <a:t>HiB</a:t>
            </a:r>
            <a:r>
              <a:rPr lang="nb-NO" altLang="nb-NO" sz="3400" dirty="0" smtClean="0"/>
              <a:t>; Elektro)</a:t>
            </a:r>
          </a:p>
          <a:p>
            <a:pPr>
              <a:buFontTx/>
              <a:buChar char="•"/>
              <a:defRPr/>
            </a:pPr>
            <a:r>
              <a:rPr lang="nb-NO" altLang="nb-NO" sz="3400" dirty="0" smtClean="0"/>
              <a:t> Solceller (Kjemisk institutt, Institutt for fysikk og teknologi)</a:t>
            </a:r>
          </a:p>
          <a:p>
            <a:pPr>
              <a:buFontTx/>
              <a:buChar char="•"/>
              <a:defRPr/>
            </a:pP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Sikkerhet</a:t>
            </a:r>
            <a:r>
              <a:rPr lang="en-GB" altLang="nb-NO" sz="3400" dirty="0" smtClean="0"/>
              <a:t> i </a:t>
            </a:r>
            <a:r>
              <a:rPr lang="en-GB" altLang="nb-NO" sz="3400" dirty="0" err="1" smtClean="0"/>
              <a:t>energiproduksjon</a:t>
            </a:r>
            <a:r>
              <a:rPr lang="en-GB" altLang="nb-NO" sz="3400" dirty="0" smtClean="0"/>
              <a:t> (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 for </a:t>
            </a:r>
            <a:r>
              <a:rPr lang="en-GB" altLang="nb-NO" sz="3400" dirty="0" err="1" smtClean="0"/>
              <a:t>fysikk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og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teknologi</a:t>
            </a:r>
            <a:r>
              <a:rPr lang="en-GB" altLang="nb-NO" sz="3400" dirty="0" smtClean="0"/>
              <a:t>)</a:t>
            </a:r>
          </a:p>
          <a:p>
            <a:pPr eaLnBrk="1" hangingPunct="1">
              <a:buFontTx/>
              <a:buChar char="•"/>
              <a:defRPr/>
            </a:pPr>
            <a:endParaRPr lang="en-GB" altLang="nb-NO" sz="3400" dirty="0" smtClean="0"/>
          </a:p>
          <a:p>
            <a:pPr eaLnBrk="1" hangingPunct="1">
              <a:defRPr/>
            </a:pPr>
            <a:r>
              <a:rPr lang="en-GB" altLang="nb-NO" sz="3400" b="1" u="sng" dirty="0" err="1" smtClean="0"/>
              <a:t>Fornybar</a:t>
            </a:r>
            <a:r>
              <a:rPr lang="en-GB" altLang="nb-NO" sz="3400" b="1" u="sng" dirty="0" smtClean="0"/>
              <a:t> </a:t>
            </a:r>
            <a:r>
              <a:rPr lang="en-GB" altLang="nb-NO" sz="3400" b="1" u="sng" dirty="0" err="1" smtClean="0"/>
              <a:t>energi</a:t>
            </a:r>
            <a:endParaRPr lang="en-GB" altLang="nb-NO" sz="3400" b="1" u="sng" dirty="0" smtClean="0"/>
          </a:p>
          <a:p>
            <a:pPr eaLnBrk="1" hangingPunct="1">
              <a:buFontTx/>
              <a:buChar char="•"/>
              <a:defRPr/>
            </a:pP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Geotermi</a:t>
            </a:r>
            <a:r>
              <a:rPr lang="en-GB" altLang="nb-NO" sz="3400" dirty="0" smtClean="0"/>
              <a:t> (</a:t>
            </a:r>
            <a:r>
              <a:rPr lang="en-GB" altLang="nb-NO" sz="3400" dirty="0" err="1" smtClean="0"/>
              <a:t>Matematisk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og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 for </a:t>
            </a:r>
            <a:r>
              <a:rPr lang="en-GB" altLang="nb-NO" sz="3400" dirty="0" err="1" smtClean="0"/>
              <a:t>geovitenskap</a:t>
            </a:r>
            <a:r>
              <a:rPr lang="en-GB" altLang="nb-NO" sz="3400" dirty="0" smtClean="0"/>
              <a:t>)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Hav-vind</a:t>
            </a:r>
            <a:r>
              <a:rPr lang="en-GB" altLang="nb-NO" sz="3400" dirty="0" smtClean="0"/>
              <a:t>, </a:t>
            </a:r>
            <a:r>
              <a:rPr lang="en-GB" altLang="nb-NO" sz="3400" dirty="0" err="1" smtClean="0"/>
              <a:t>globale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scenarier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og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miljøkonsekvenser</a:t>
            </a:r>
            <a:r>
              <a:rPr lang="en-GB" altLang="nb-NO" sz="3400" dirty="0" smtClean="0"/>
              <a:t> (</a:t>
            </a:r>
            <a:r>
              <a:rPr lang="en-GB" altLang="nb-NO" sz="3400" dirty="0" err="1" smtClean="0"/>
              <a:t>Geofysisk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)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sz="3400" dirty="0" smtClean="0"/>
              <a:t> Bio-</a:t>
            </a:r>
            <a:r>
              <a:rPr lang="en-GB" altLang="nb-NO" sz="3400" dirty="0" err="1" smtClean="0"/>
              <a:t>energi</a:t>
            </a:r>
            <a:r>
              <a:rPr lang="en-GB" altLang="nb-NO" sz="3400" dirty="0" smtClean="0"/>
              <a:t> (</a:t>
            </a:r>
            <a:r>
              <a:rPr lang="en-GB" altLang="nb-NO" sz="3400" dirty="0" err="1" smtClean="0"/>
              <a:t>Kjemisk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)</a:t>
            </a:r>
          </a:p>
          <a:p>
            <a:pPr eaLnBrk="1" hangingPunct="1">
              <a:buFontTx/>
              <a:buChar char="•"/>
              <a:defRPr/>
            </a:pP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Energi</a:t>
            </a:r>
            <a:r>
              <a:rPr lang="en-GB" altLang="nb-NO" sz="3400" dirty="0" smtClean="0"/>
              <a:t>-analyse </a:t>
            </a:r>
            <a:r>
              <a:rPr lang="en-GB" altLang="nb-NO" sz="3400" dirty="0" err="1" smtClean="0"/>
              <a:t>og</a:t>
            </a:r>
            <a:r>
              <a:rPr lang="en-GB" altLang="nb-NO" sz="3400" dirty="0" smtClean="0"/>
              <a:t> </a:t>
            </a:r>
            <a:r>
              <a:rPr lang="en-GB" altLang="nb-NO" sz="3400" dirty="0" err="1" smtClean="0"/>
              <a:t>optimering</a:t>
            </a:r>
            <a:r>
              <a:rPr lang="en-GB" altLang="nb-NO" sz="3400" dirty="0" smtClean="0"/>
              <a:t> (</a:t>
            </a:r>
            <a:r>
              <a:rPr lang="en-GB" altLang="nb-NO" sz="3400" dirty="0" err="1" smtClean="0"/>
              <a:t>Institutt</a:t>
            </a:r>
            <a:r>
              <a:rPr lang="en-GB" altLang="nb-NO" sz="3400" dirty="0" smtClean="0"/>
              <a:t> for </a:t>
            </a:r>
            <a:r>
              <a:rPr lang="en-GB" altLang="nb-NO" sz="3400" dirty="0" err="1" smtClean="0"/>
              <a:t>informatikk</a:t>
            </a:r>
            <a:r>
              <a:rPr lang="en-GB" altLang="nb-NO" sz="3400" dirty="0" smtClean="0"/>
              <a:t>)</a:t>
            </a:r>
          </a:p>
          <a:p>
            <a:pPr eaLnBrk="1" hangingPunct="1">
              <a:defRPr/>
            </a:pPr>
            <a:endParaRPr lang="en-GB" altLang="nb-NO" sz="3400" u="sng" dirty="0" smtClean="0"/>
          </a:p>
          <a:p>
            <a:pPr eaLnBrk="1" hangingPunct="1">
              <a:buFontTx/>
              <a:buChar char="•"/>
              <a:defRPr/>
            </a:pPr>
            <a:endParaRPr lang="nb-NO" altLang="nb-NO" sz="3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108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108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</TotalTime>
  <Words>236</Words>
  <Application>Microsoft Office PowerPoint</Application>
  <PresentationFormat>Egendefinert</PresentationFormat>
  <Paragraphs>45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Torill Andersen Eidsvaag</cp:lastModifiedBy>
  <cp:revision>174</cp:revision>
  <cp:lastPrinted>2015-02-19T09:39:55Z</cp:lastPrinted>
  <dcterms:created xsi:type="dcterms:W3CDTF">2006-11-02T13:18:58Z</dcterms:created>
  <dcterms:modified xsi:type="dcterms:W3CDTF">2016-03-29T10:36:09Z</dcterms:modified>
</cp:coreProperties>
</file>