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3" r:id="rId2"/>
    <p:sldId id="306" r:id="rId3"/>
    <p:sldId id="308" r:id="rId4"/>
    <p:sldId id="272" r:id="rId5"/>
    <p:sldId id="278" r:id="rId6"/>
    <p:sldId id="277" r:id="rId7"/>
    <p:sldId id="275" r:id="rId8"/>
    <p:sldId id="279" r:id="rId9"/>
    <p:sldId id="297" r:id="rId10"/>
    <p:sldId id="299" r:id="rId11"/>
    <p:sldId id="300" r:id="rId12"/>
    <p:sldId id="301" r:id="rId13"/>
    <p:sldId id="302" r:id="rId14"/>
    <p:sldId id="303" r:id="rId15"/>
    <p:sldId id="304" r:id="rId16"/>
    <p:sldId id="305" r:id="rId17"/>
    <p:sldId id="293" r:id="rId18"/>
    <p:sldId id="294" r:id="rId19"/>
    <p:sldId id="295" r:id="rId20"/>
    <p:sldId id="311" r:id="rId21"/>
    <p:sldId id="312" r:id="rId22"/>
    <p:sldId id="313" r:id="rId23"/>
    <p:sldId id="314" r:id="rId24"/>
    <p:sldId id="315" r:id="rId25"/>
    <p:sldId id="316" r:id="rId26"/>
    <p:sldId id="317" r:id="rId27"/>
    <p:sldId id="309" r:id="rId28"/>
    <p:sldId id="284" r:id="rId29"/>
    <p:sldId id="285" r:id="rId30"/>
    <p:sldId id="291" r:id="rId31"/>
    <p:sldId id="286" r:id="rId32"/>
    <p:sldId id="287" r:id="rId33"/>
    <p:sldId id="288" r:id="rId34"/>
    <p:sldId id="289" r:id="rId35"/>
    <p:sldId id="261" r:id="rId3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ACF6A10-BF9C-4111-8906-7AFB24F1911E}">
          <p14:sldIdLst>
            <p14:sldId id="263"/>
            <p14:sldId id="306"/>
            <p14:sldId id="308"/>
            <p14:sldId id="272"/>
            <p14:sldId id="278"/>
            <p14:sldId id="277"/>
            <p14:sldId id="275"/>
            <p14:sldId id="279"/>
            <p14:sldId id="297"/>
            <p14:sldId id="299"/>
            <p14:sldId id="300"/>
            <p14:sldId id="301"/>
            <p14:sldId id="302"/>
            <p14:sldId id="303"/>
            <p14:sldId id="304"/>
            <p14:sldId id="305"/>
            <p14:sldId id="293"/>
            <p14:sldId id="294"/>
            <p14:sldId id="295"/>
            <p14:sldId id="311"/>
            <p14:sldId id="312"/>
            <p14:sldId id="313"/>
            <p14:sldId id="314"/>
            <p14:sldId id="315"/>
            <p14:sldId id="316"/>
            <p14:sldId id="317"/>
            <p14:sldId id="309"/>
            <p14:sldId id="284"/>
            <p14:sldId id="285"/>
            <p14:sldId id="291"/>
            <p14:sldId id="286"/>
            <p14:sldId id="287"/>
            <p14:sldId id="288"/>
            <p14:sldId id="289"/>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968"/>
    <a:srgbClr val="33CC33"/>
    <a:srgbClr val="E44E46"/>
    <a:srgbClr val="E65343"/>
    <a:srgbClr val="DB3F3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45" autoAdjust="0"/>
    <p:restoredTop sz="94675"/>
  </p:normalViewPr>
  <p:slideViewPr>
    <p:cSldViewPr>
      <p:cViewPr varScale="1">
        <p:scale>
          <a:sx n="129" d="100"/>
          <a:sy n="129" d="100"/>
        </p:scale>
        <p:origin x="726" y="1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00" d="100"/>
          <a:sy n="100" d="100"/>
        </p:scale>
        <p:origin x="-35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Utreisende</c:v>
                </c:pt>
                <c:pt idx="1">
                  <c:v>Innreisende</c:v>
                </c:pt>
              </c:strCache>
            </c:strRef>
          </c:cat>
          <c:val>
            <c:numRef>
              <c:f>Sheet1!$C$2:$C$3</c:f>
              <c:numCache>
                <c:formatCode>General</c:formatCode>
                <c:ptCount val="2"/>
                <c:pt idx="0">
                  <c:v>741</c:v>
                </c:pt>
                <c:pt idx="1">
                  <c:v>1187</c:v>
                </c:pt>
              </c:numCache>
            </c:numRef>
          </c:val>
          <c:extLst>
            <c:ext xmlns:c16="http://schemas.microsoft.com/office/drawing/2014/chart" uri="{C3380CC4-5D6E-409C-BE32-E72D297353CC}">
              <c16:uniqueId val="{00000000-1A97-44D1-870F-4B0652DDC554}"/>
            </c:ext>
          </c:extLst>
        </c:ser>
        <c:dLbls>
          <c:showLegendKey val="0"/>
          <c:showVal val="0"/>
          <c:showCatName val="0"/>
          <c:showSerName val="0"/>
          <c:showPercent val="0"/>
          <c:showBubbleSize val="0"/>
        </c:dLbls>
        <c:gapWidth val="150"/>
        <c:overlap val="100"/>
        <c:axId val="433982312"/>
        <c:axId val="433984608"/>
      </c:barChart>
      <c:catAx>
        <c:axId val="43398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33984608"/>
        <c:crosses val="autoZero"/>
        <c:auto val="1"/>
        <c:lblAlgn val="ctr"/>
        <c:lblOffset val="100"/>
        <c:noMultiLvlLbl val="0"/>
      </c:catAx>
      <c:valAx>
        <c:axId val="43398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3398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Utreisende</c:v>
                </c:pt>
              </c:strCache>
            </c:strRef>
          </c:tx>
          <c:spPr>
            <a:ln w="28575" cap="rnd">
              <a:solidFill>
                <a:schemeClr val="accent1"/>
              </a:solidFill>
              <a:round/>
            </a:ln>
            <a:effectLst/>
          </c:spPr>
          <c:marker>
            <c:symbol val="none"/>
          </c:marker>
          <c:dLbls>
            <c:dLbl>
              <c:idx val="0"/>
              <c:layout>
                <c:manualLayout>
                  <c:x val="-3.8888888888888938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47-4FCB-B54E-2BA659AED087}"/>
                </c:ext>
              </c:extLst>
            </c:dLbl>
            <c:dLbl>
              <c:idx val="1"/>
              <c:layout>
                <c:manualLayout>
                  <c:x val="-1.0185067526415994E-16"/>
                  <c:y val="-6.4814814814814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47-4FCB-B54E-2BA659AED0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Sheet1!$B$2:$C$2</c:f>
              <c:numCache>
                <c:formatCode>General</c:formatCode>
                <c:ptCount val="2"/>
                <c:pt idx="0">
                  <c:v>649</c:v>
                </c:pt>
                <c:pt idx="1">
                  <c:v>741</c:v>
                </c:pt>
              </c:numCache>
            </c:numRef>
          </c:val>
          <c:smooth val="0"/>
          <c:extLst>
            <c:ext xmlns:c16="http://schemas.microsoft.com/office/drawing/2014/chart" uri="{C3380CC4-5D6E-409C-BE32-E72D297353CC}">
              <c16:uniqueId val="{00000002-6847-4FCB-B54E-2BA659AED087}"/>
            </c:ext>
          </c:extLst>
        </c:ser>
        <c:ser>
          <c:idx val="1"/>
          <c:order val="1"/>
          <c:tx>
            <c:strRef>
              <c:f>Sheet1!$A$3</c:f>
              <c:strCache>
                <c:ptCount val="1"/>
                <c:pt idx="0">
                  <c:v>Innreisende</c:v>
                </c:pt>
              </c:strCache>
            </c:strRef>
          </c:tx>
          <c:spPr>
            <a:ln w="28575" cap="rnd">
              <a:solidFill>
                <a:schemeClr val="accent2"/>
              </a:solidFill>
              <a:round/>
            </a:ln>
            <a:effectLst/>
          </c:spPr>
          <c:marker>
            <c:symbol val="none"/>
          </c:marker>
          <c:dLbls>
            <c:dLbl>
              <c:idx val="0"/>
              <c:layout>
                <c:manualLayout>
                  <c:x val="-4.166666666666672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47-4FCB-B54E-2BA659AED087}"/>
                </c:ext>
              </c:extLst>
            </c:dLbl>
            <c:dLbl>
              <c:idx val="1"/>
              <c:layout>
                <c:manualLayout>
                  <c:x val="-1.0185067526415994E-16"/>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47-4FCB-B54E-2BA659AED0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Sheet1!$B$3:$C$3</c:f>
              <c:numCache>
                <c:formatCode>General</c:formatCode>
                <c:ptCount val="2"/>
                <c:pt idx="0">
                  <c:v>1063</c:v>
                </c:pt>
                <c:pt idx="1">
                  <c:v>1187</c:v>
                </c:pt>
              </c:numCache>
            </c:numRef>
          </c:val>
          <c:smooth val="0"/>
          <c:extLst>
            <c:ext xmlns:c16="http://schemas.microsoft.com/office/drawing/2014/chart" uri="{C3380CC4-5D6E-409C-BE32-E72D297353CC}">
              <c16:uniqueId val="{00000005-6847-4FCB-B54E-2BA659AED087}"/>
            </c:ext>
          </c:extLst>
        </c:ser>
        <c:dLbls>
          <c:showLegendKey val="0"/>
          <c:showVal val="0"/>
          <c:showCatName val="0"/>
          <c:showSerName val="0"/>
          <c:showPercent val="0"/>
          <c:showBubbleSize val="0"/>
        </c:dLbls>
        <c:smooth val="0"/>
        <c:axId val="503093608"/>
        <c:axId val="503092624"/>
      </c:lineChart>
      <c:catAx>
        <c:axId val="503093608"/>
        <c:scaling>
          <c:orientation val="minMax"/>
        </c:scaling>
        <c:delete val="1"/>
        <c:axPos val="b"/>
        <c:majorTickMark val="none"/>
        <c:minorTickMark val="none"/>
        <c:tickLblPos val="nextTo"/>
        <c:crossAx val="503092624"/>
        <c:crosses val="autoZero"/>
        <c:auto val="1"/>
        <c:lblAlgn val="ctr"/>
        <c:lblOffset val="100"/>
        <c:noMultiLvlLbl val="0"/>
      </c:catAx>
      <c:valAx>
        <c:axId val="50309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3093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cat>
            <c:strRef>
              <c:f>Sheet1!$A$1:$A$10</c:f>
              <c:strCache>
                <c:ptCount val="10"/>
                <c:pt idx="0">
                  <c:v>Tyskland</c:v>
                </c:pt>
                <c:pt idx="1">
                  <c:v>Frankrike</c:v>
                </c:pt>
                <c:pt idx="2">
                  <c:v>Spania</c:v>
                </c:pt>
                <c:pt idx="3">
                  <c:v>Italia</c:v>
                </c:pt>
                <c:pt idx="4">
                  <c:v>Nederland</c:v>
                </c:pt>
                <c:pt idx="5">
                  <c:v>Polen</c:v>
                </c:pt>
                <c:pt idx="6">
                  <c:v>USA</c:v>
                </c:pt>
                <c:pt idx="7">
                  <c:v>Danmark</c:v>
                </c:pt>
                <c:pt idx="9">
                  <c:v>Japan</c:v>
                </c:pt>
              </c:strCache>
            </c:strRef>
          </c:cat>
          <c:val>
            <c:numRef>
              <c:f>Sheet1!$B$1:$B$10</c:f>
              <c:numCache>
                <c:formatCode>General</c:formatCode>
                <c:ptCount val="10"/>
                <c:pt idx="0">
                  <c:v>273</c:v>
                </c:pt>
                <c:pt idx="1">
                  <c:v>110</c:v>
                </c:pt>
                <c:pt idx="2">
                  <c:v>94</c:v>
                </c:pt>
                <c:pt idx="3">
                  <c:v>60</c:v>
                </c:pt>
                <c:pt idx="4">
                  <c:v>60</c:v>
                </c:pt>
                <c:pt idx="5">
                  <c:v>44</c:v>
                </c:pt>
                <c:pt idx="6">
                  <c:v>42</c:v>
                </c:pt>
                <c:pt idx="7">
                  <c:v>38</c:v>
                </c:pt>
                <c:pt idx="8">
                  <c:v>30</c:v>
                </c:pt>
                <c:pt idx="9">
                  <c:v>27</c:v>
                </c:pt>
              </c:numCache>
            </c:numRef>
          </c:val>
          <c:extLst>
            <c:ext xmlns:c16="http://schemas.microsoft.com/office/drawing/2014/chart" uri="{C3380CC4-5D6E-409C-BE32-E72D297353CC}">
              <c16:uniqueId val="{00000000-74F2-4907-AA42-931C8F3F9FA3}"/>
            </c:ext>
          </c:extLst>
        </c:ser>
        <c:dLbls>
          <c:showLegendKey val="0"/>
          <c:showVal val="0"/>
          <c:showCatName val="0"/>
          <c:showSerName val="0"/>
          <c:showPercent val="0"/>
          <c:showBubbleSize val="0"/>
        </c:dLbls>
        <c:gapWidth val="219"/>
        <c:overlap val="-27"/>
        <c:axId val="523922392"/>
        <c:axId val="494907784"/>
      </c:barChart>
      <c:catAx>
        <c:axId val="52392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94907784"/>
        <c:crosses val="autoZero"/>
        <c:auto val="1"/>
        <c:lblAlgn val="ctr"/>
        <c:lblOffset val="100"/>
        <c:noMultiLvlLbl val="0"/>
      </c:catAx>
      <c:valAx>
        <c:axId val="494907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52392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cat>
            <c:strRef>
              <c:f>[Book2]Sheet1!$A$1:$A$10</c:f>
              <c:strCache>
                <c:ptCount val="10"/>
                <c:pt idx="0">
                  <c:v>Australia</c:v>
                </c:pt>
                <c:pt idx="1">
                  <c:v>Storbr. og Nord-Irl.</c:v>
                </c:pt>
                <c:pt idx="2">
                  <c:v>USA</c:v>
                </c:pt>
                <c:pt idx="3">
                  <c:v>Tyskland</c:v>
                </c:pt>
                <c:pt idx="4">
                  <c:v>Sør-Afrika</c:v>
                </c:pt>
                <c:pt idx="5">
                  <c:v>Danmark</c:v>
                </c:pt>
                <c:pt idx="6">
                  <c:v>Japan</c:v>
                </c:pt>
                <c:pt idx="7">
                  <c:v>Spania</c:v>
                </c:pt>
                <c:pt idx="8">
                  <c:v>Frankrike</c:v>
                </c:pt>
                <c:pt idx="9">
                  <c:v>Nederland</c:v>
                </c:pt>
              </c:strCache>
            </c:strRef>
          </c:cat>
          <c:val>
            <c:numRef>
              <c:f>[Book2]Sheet1!$B$1:$B$10</c:f>
              <c:numCache>
                <c:formatCode>General</c:formatCode>
                <c:ptCount val="10"/>
                <c:pt idx="0">
                  <c:v>113</c:v>
                </c:pt>
                <c:pt idx="1">
                  <c:v>96</c:v>
                </c:pt>
                <c:pt idx="2">
                  <c:v>77</c:v>
                </c:pt>
                <c:pt idx="3">
                  <c:v>49</c:v>
                </c:pt>
                <c:pt idx="4">
                  <c:v>37</c:v>
                </c:pt>
                <c:pt idx="5">
                  <c:v>28</c:v>
                </c:pt>
                <c:pt idx="6">
                  <c:v>27</c:v>
                </c:pt>
                <c:pt idx="7">
                  <c:v>26</c:v>
                </c:pt>
                <c:pt idx="8">
                  <c:v>24</c:v>
                </c:pt>
                <c:pt idx="9">
                  <c:v>23</c:v>
                </c:pt>
              </c:numCache>
            </c:numRef>
          </c:val>
          <c:extLst>
            <c:ext xmlns:c16="http://schemas.microsoft.com/office/drawing/2014/chart" uri="{C3380CC4-5D6E-409C-BE32-E72D297353CC}">
              <c16:uniqueId val="{00000000-FA0C-4FB4-82E1-65E23482368E}"/>
            </c:ext>
          </c:extLst>
        </c:ser>
        <c:dLbls>
          <c:showLegendKey val="0"/>
          <c:showVal val="0"/>
          <c:showCatName val="0"/>
          <c:showSerName val="0"/>
          <c:showPercent val="0"/>
          <c:showBubbleSize val="0"/>
        </c:dLbls>
        <c:gapWidth val="219"/>
        <c:overlap val="-27"/>
        <c:axId val="504871216"/>
        <c:axId val="504870232"/>
      </c:barChart>
      <c:catAx>
        <c:axId val="5048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4870232"/>
        <c:crosses val="autoZero"/>
        <c:auto val="1"/>
        <c:lblAlgn val="ctr"/>
        <c:lblOffset val="100"/>
        <c:noMultiLvlLbl val="0"/>
      </c:catAx>
      <c:valAx>
        <c:axId val="504870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04871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0CDE-D9CE-4354-94E4-1FD6DB967311}" type="datetimeFigureOut">
              <a:rPr lang="nb-NO" smtClean="0"/>
              <a:t>26.10.2017</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A25AF9-6F74-472F-B3FF-34E5DD318366}" type="slidenum">
              <a:rPr lang="nb-NO" smtClean="0"/>
              <a:t>‹#›</a:t>
            </a:fld>
            <a:endParaRPr lang="nb-NO"/>
          </a:p>
        </p:txBody>
      </p:sp>
    </p:spTree>
    <p:extLst>
      <p:ext uri="{BB962C8B-B14F-4D97-AF65-F5344CB8AC3E}">
        <p14:creationId xmlns:p14="http://schemas.microsoft.com/office/powerpoint/2010/main"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E89A-F0D7-4FF6-B2F1-98DC7792C91E}" type="datetimeFigureOut">
              <a:rPr lang="nb-NO" smtClean="0"/>
              <a:t>26.10.2017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A2AF7-2D85-4421-9B02-2B5F9CC37447}" type="slidenum">
              <a:rPr lang="nb-NO" smtClean="0"/>
              <a:t>‹#›</a:t>
            </a:fld>
            <a:endParaRPr lang="nb-NO"/>
          </a:p>
        </p:txBody>
      </p:sp>
    </p:spTree>
    <p:extLst>
      <p:ext uri="{BB962C8B-B14F-4D97-AF65-F5344CB8AC3E}">
        <p14:creationId xmlns:p14="http://schemas.microsoft.com/office/powerpoint/2010/main"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a:t>
            </a:fld>
            <a:endParaRPr lang="nb-NO"/>
          </a:p>
        </p:txBody>
      </p:sp>
    </p:spTree>
    <p:extLst>
      <p:ext uri="{BB962C8B-B14F-4D97-AF65-F5344CB8AC3E}">
        <p14:creationId xmlns:p14="http://schemas.microsoft.com/office/powerpoint/2010/main" val="276236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3</a:t>
            </a:fld>
            <a:endParaRPr lang="nb-NO"/>
          </a:p>
        </p:txBody>
      </p:sp>
    </p:spTree>
    <p:extLst>
      <p:ext uri="{BB962C8B-B14F-4D97-AF65-F5344CB8AC3E}">
        <p14:creationId xmlns:p14="http://schemas.microsoft.com/office/powerpoint/2010/main" val="51449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EU,</a:t>
            </a:r>
            <a:r>
              <a:rPr lang="nb-NO" baseline="0" dirty="0" smtClean="0"/>
              <a:t> EØS og Makedonia og Tyrkia (ikke Sveits)</a:t>
            </a:r>
          </a:p>
          <a:p>
            <a:r>
              <a:rPr lang="nb-NO" altLang="nb-NO" dirty="0" smtClean="0"/>
              <a:t>administrative, tekniske, vitenskapelige, stipendiater; midlertidige og faste</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10</a:t>
            </a:fld>
            <a:endParaRPr lang="nb-NO"/>
          </a:p>
        </p:txBody>
      </p:sp>
    </p:spTree>
    <p:extLst>
      <p:ext uri="{BB962C8B-B14F-4D97-AF65-F5344CB8AC3E}">
        <p14:creationId xmlns:p14="http://schemas.microsoft.com/office/powerpoint/2010/main" val="156085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20</a:t>
            </a:fld>
            <a:endParaRPr lang="nb-NO"/>
          </a:p>
        </p:txBody>
      </p:sp>
    </p:spTree>
    <p:extLst>
      <p:ext uri="{BB962C8B-B14F-4D97-AF65-F5344CB8AC3E}">
        <p14:creationId xmlns:p14="http://schemas.microsoft.com/office/powerpoint/2010/main" val="292840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27</a:t>
            </a:fld>
            <a:endParaRPr lang="nb-NO"/>
          </a:p>
        </p:txBody>
      </p:sp>
    </p:spTree>
    <p:extLst>
      <p:ext uri="{BB962C8B-B14F-4D97-AF65-F5344CB8AC3E}">
        <p14:creationId xmlns:p14="http://schemas.microsoft.com/office/powerpoint/2010/main" val="1684971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ørste 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15616" y="1124744"/>
            <a:ext cx="6912768" cy="2550145"/>
          </a:xfrm>
        </p:spPr>
        <p:txBody>
          <a:bodyPr lIns="0" tIns="0" rIns="0" anchor="b" anchorCtr="0">
            <a:normAutofit/>
          </a:bodyPr>
          <a:lstStyle>
            <a:lvl1pPr marL="0" algn="ctr">
              <a:lnSpc>
                <a:spcPts val="5400"/>
              </a:lnSpc>
              <a:defRPr sz="4300" b="1" i="0" u="none" cap="none">
                <a:solidFill>
                  <a:schemeClr val="tx1">
                    <a:lumMod val="75000"/>
                    <a:lumOff val="25000"/>
                  </a:schemeClr>
                </a:solidFill>
                <a:latin typeface="+mj-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115616" y="4196680"/>
            <a:ext cx="6912768" cy="1032520"/>
          </a:xfrm>
        </p:spPr>
        <p:txBody>
          <a:bodyPr lIns="0" tIns="0" rIns="0" bIns="0">
            <a:noAutofit/>
          </a:bodyPr>
          <a:lstStyle>
            <a:lvl1pPr marL="0" indent="0" algn="ctr">
              <a:spcBef>
                <a:spcPts val="0"/>
              </a:spcBef>
              <a:buNone/>
              <a:defRPr sz="26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9" name="Bilde 8" descr="logowhite_transp.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337974" y="5589240"/>
            <a:ext cx="4140000" cy="720000"/>
          </a:xfrm>
          <a:prstGeom prst="rect">
            <a:avLst/>
          </a:prstGeom>
        </p:spPr>
      </p:pic>
      <p:sp>
        <p:nvSpPr>
          <p:cNvPr id="5"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1782998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ide med bunnteks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8E1BB91-5103-45FC-BB96-0EEBBC72B205}" type="datetime1">
              <a:rPr lang="nb-NO" smtClean="0"/>
              <a:t>26.10.2017</a:t>
            </a:fld>
            <a:endParaRPr lang="nb-NO" dirty="0"/>
          </a:p>
        </p:txBody>
      </p:sp>
      <p:sp>
        <p:nvSpPr>
          <p:cNvPr id="3" name="Plassholder for bunntekst 2"/>
          <p:cNvSpPr>
            <a:spLocks noGrp="1"/>
          </p:cNvSpPr>
          <p:nvPr>
            <p:ph type="ftr" sz="quarter" idx="11"/>
          </p:nvPr>
        </p:nvSpPr>
        <p:spPr/>
        <p:txBody>
          <a:bodyPr/>
          <a:lstStyle/>
          <a:p>
            <a:r>
              <a:rPr lang="nb-NO" smtClean="0"/>
              <a:t>Universitetet i Bergen</a:t>
            </a:r>
            <a:endParaRPr lang="nb-NO" dirty="0"/>
          </a:p>
        </p:txBody>
      </p:sp>
      <p:sp>
        <p:nvSpPr>
          <p:cNvPr id="4" name="Plassholder for lysbildenummer 3"/>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24729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r>
              <a:rPr lang="nb-NO" smtClean="0"/>
              <a:t>Universitetet i Bergen</a:t>
            </a:r>
            <a:endParaRPr lang="nb-NO" dirty="0"/>
          </a:p>
        </p:txBody>
      </p:sp>
    </p:spTree>
    <p:extLst>
      <p:ext uri="{BB962C8B-B14F-4D97-AF65-F5344CB8AC3E}">
        <p14:creationId xmlns:p14="http://schemas.microsoft.com/office/powerpoint/2010/main" val="20746803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gress og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883965"/>
            <a:ext cx="4813374" cy="3888000"/>
          </a:xfrm>
        </p:spPr>
        <p:txBody>
          <a:bodyPr/>
          <a:lstStyle>
            <a:lvl1pPr>
              <a:defRPr sz="26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1022920" y="1883965"/>
            <a:ext cx="2360241" cy="3888000"/>
          </a:xfrm>
        </p:spPr>
        <p:txBody>
          <a:bodyPr>
            <a:normAutofit/>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13" name="Tittel 1"/>
          <p:cNvSpPr>
            <a:spLocks noGrp="1"/>
          </p:cNvSpPr>
          <p:nvPr>
            <p:ph type="title"/>
          </p:nvPr>
        </p:nvSpPr>
        <p:spPr>
          <a:xfrm>
            <a:off x="1022920" y="1015007"/>
            <a:ext cx="7365504" cy="652934"/>
          </a:xfrm>
        </p:spPr>
        <p:txBody>
          <a:bodyPr/>
          <a:lstStyle>
            <a:lvl1pPr>
              <a:lnSpc>
                <a:spcPts val="4320"/>
              </a:lnSpc>
              <a:defRPr/>
            </a:lvl1pPr>
          </a:lstStyle>
          <a:p>
            <a:r>
              <a:rPr lang="nb-NO" dirty="0" smtClean="0"/>
              <a:t>Klikk for å redigere tittelstil</a:t>
            </a:r>
            <a:endParaRPr lang="nb-NO" dirty="0"/>
          </a:p>
        </p:txBody>
      </p:sp>
      <p:sp>
        <p:nvSpPr>
          <p:cNvPr id="2" name="Plassholder for dato 1"/>
          <p:cNvSpPr>
            <a:spLocks noGrp="1"/>
          </p:cNvSpPr>
          <p:nvPr>
            <p:ph type="dt" sz="half" idx="10"/>
          </p:nvPr>
        </p:nvSpPr>
        <p:spPr/>
        <p:txBody>
          <a:bodyPr/>
          <a:lstStyle/>
          <a:p>
            <a:fld id="{F37D25ED-31AA-4C80-8E80-3633A41F3238}" type="datetime1">
              <a:rPr lang="nb-NO" smtClean="0"/>
              <a:t>26.10.2017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4" name="Bild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59105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2920" y="4653136"/>
            <a:ext cx="7365504" cy="566738"/>
          </a:xfrm>
        </p:spPr>
        <p:txBody>
          <a:bodyPr anchor="b">
            <a:normAutofit/>
          </a:bodyPr>
          <a:lstStyle>
            <a:lvl1pPr algn="l">
              <a:lnSpc>
                <a:spcPts val="3600"/>
              </a:lnSpc>
              <a:defRPr sz="3000" b="1" i="0">
                <a:solidFill>
                  <a:srgbClr val="8FA968"/>
                </a:solidFill>
              </a:defRPr>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022920" y="908720"/>
            <a:ext cx="7380000" cy="3680321"/>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Dra bildet til plassholderen eller klikk ikonet for å legge til</a:t>
            </a:r>
            <a:endParaRPr lang="nb-NO" dirty="0"/>
          </a:p>
        </p:txBody>
      </p:sp>
      <p:sp>
        <p:nvSpPr>
          <p:cNvPr id="4" name="Plassholder for tekst 3"/>
          <p:cNvSpPr>
            <a:spLocks noGrp="1"/>
          </p:cNvSpPr>
          <p:nvPr>
            <p:ph type="body" sz="half" idx="2"/>
          </p:nvPr>
        </p:nvSpPr>
        <p:spPr>
          <a:xfrm>
            <a:off x="1022920" y="5301208"/>
            <a:ext cx="73800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E057B15F-9B5E-4990-BA74-73056EF3BFB4}" type="datetime1">
              <a:rPr lang="nb-NO" smtClean="0"/>
              <a:t>26.10.2017</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3" name="Bild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34331668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nSpc>
                <a:spcPts val="4320"/>
              </a:lnSpc>
              <a:defRPr/>
            </a:lvl1p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1022920" y="1883965"/>
            <a:ext cx="7365504" cy="3888000"/>
          </a:xfrm>
        </p:spPr>
        <p:txBody>
          <a:bodyPr vert="eaVert">
            <a:normAutofit/>
          </a:bodyPr>
          <a:lstStyle>
            <a:lvl1pPr>
              <a:defRPr sz="2600"/>
            </a:lvl1pPr>
            <a:lvl2pPr>
              <a:defRPr sz="2400"/>
            </a:lvl2pPr>
            <a:lvl3pPr>
              <a:defRPr sz="2000"/>
            </a:lvl3pPr>
            <a:lvl4pPr>
              <a:defRPr sz="2000"/>
            </a:lvl4pPr>
            <a:lvl5pPr>
              <a:defRPr sz="2000"/>
            </a:lvl5pPr>
          </a:lstStyle>
          <a:p>
            <a:pPr lvl="0"/>
            <a:r>
              <a:rPr lang="nb-NO" dirty="0" smtClean="0"/>
              <a:t>Klikk for å redigere tekststiler i malen</a:t>
            </a:r>
          </a:p>
          <a:p>
            <a:pPr lvl="1"/>
            <a:r>
              <a:rPr lang="nb-NO" dirty="0" smtClean="0"/>
              <a:t>Andre nivå</a:t>
            </a:r>
          </a:p>
          <a:p>
            <a:pPr lvl="2"/>
            <a:r>
              <a:rPr lang="nb-NO"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DB3BE987-D7FF-42EA-AA75-355003BD7557}" type="datetime1">
              <a:rPr lang="nb-NO" smtClean="0"/>
              <a:t>26.10.2017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77427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992353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_nøyt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ACA2B15D-BC2C-45A1-907B-DCC609D9A78A}" type="datetime1">
              <a:rPr lang="nb-NO" smtClean="0"/>
              <a:t>26.10.2017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2678384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hvit med grå ram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6"/>
          <p:cNvSpPr>
            <a:spLocks noGrp="1"/>
          </p:cNvSpPr>
          <p:nvPr>
            <p:ph type="dt" sz="half" idx="10"/>
          </p:nvPr>
        </p:nvSpPr>
        <p:spPr/>
        <p:txBody>
          <a:bodyPr/>
          <a:lstStyle/>
          <a:p>
            <a:fld id="{026D6825-B766-418F-92BF-C89A40872DC0}" type="datetime1">
              <a:rPr lang="nb-NO" smtClean="0"/>
              <a:t>26.10.2017</a:t>
            </a:fld>
            <a:endParaRPr lang="nb-NO" dirty="0"/>
          </a:p>
        </p:txBody>
      </p:sp>
      <p:sp>
        <p:nvSpPr>
          <p:cNvPr id="8" name="Plassholder for bunntekst 7"/>
          <p:cNvSpPr>
            <a:spLocks noGrp="1"/>
          </p:cNvSpPr>
          <p:nvPr>
            <p:ph type="ftr" sz="quarter" idx="11"/>
          </p:nvPr>
        </p:nvSpPr>
        <p:spPr/>
        <p:txBody>
          <a:bodyPr/>
          <a:lstStyle/>
          <a:p>
            <a:r>
              <a:rPr lang="nb-NO" smtClean="0"/>
              <a:t>Universitetet i Bergen</a:t>
            </a:r>
            <a:endParaRPr lang="nb-NO" dirty="0"/>
          </a:p>
        </p:txBody>
      </p:sp>
      <p:sp>
        <p:nvSpPr>
          <p:cNvPr id="12" name="Plassholder for lysbildenummer 11"/>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3" name="Bild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2473912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22920" y="1119882"/>
            <a:ext cx="6584776" cy="3533254"/>
          </a:xfrm>
        </p:spPr>
        <p:txBody>
          <a:bodyPr anchor="t" anchorCtr="0">
            <a:normAutofit/>
          </a:bodyPr>
          <a:lstStyle>
            <a:lvl1pPr>
              <a:lnSpc>
                <a:spcPts val="6000"/>
              </a:lnSpc>
              <a:defRPr sz="5000" b="1" i="0" u="none">
                <a:solidFill>
                  <a:srgbClr val="FFFFFF"/>
                </a:solidFill>
                <a:latin typeface="+mj-lt"/>
              </a:defRPr>
            </a:lvl1pPr>
          </a:lstStyle>
          <a:p>
            <a:r>
              <a:rPr lang="nb-NO" dirty="0" smtClean="0"/>
              <a:t>Klikk for å redigere tittelstil</a:t>
            </a:r>
            <a:endParaRPr lang="nb-NO" dirty="0"/>
          </a:p>
        </p:txBody>
      </p:sp>
    </p:spTree>
    <p:extLst>
      <p:ext uri="{BB962C8B-B14F-4D97-AF65-F5344CB8AC3E}">
        <p14:creationId xmlns:p14="http://schemas.microsoft.com/office/powerpoint/2010/main" val="302109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iste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2030012" y="4797152"/>
            <a:ext cx="5083976" cy="293117"/>
          </a:xfrm>
          <a:prstGeom prst="rect">
            <a:avLst/>
          </a:prstGeom>
        </p:spPr>
        <p:txBody>
          <a:bodyPr lIns="0" tIns="0" rIns="0" bIns="0"/>
          <a:lstStyle>
            <a:lvl1pPr algn="ctr">
              <a:defRPr sz="1600" cap="all" spc="10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25085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spalter">
    <p:spTree>
      <p:nvGrpSpPr>
        <p:cNvPr id="1" name=""/>
        <p:cNvGrpSpPr/>
        <p:nvPr/>
      </p:nvGrpSpPr>
      <p:grpSpPr>
        <a:xfrm>
          <a:off x="0" y="0"/>
          <a:ext cx="0" cy="0"/>
          <a:chOff x="0" y="0"/>
          <a:chExt cx="0" cy="0"/>
        </a:xfrm>
      </p:grpSpPr>
      <p:sp>
        <p:nvSpPr>
          <p:cNvPr id="2" name="Tittel 1"/>
          <p:cNvSpPr>
            <a:spLocks noGrp="1"/>
          </p:cNvSpPr>
          <p:nvPr>
            <p:ph type="title"/>
          </p:nvPr>
        </p:nvSpPr>
        <p:spPr>
          <a:xfrm>
            <a:off x="1022920" y="1015007"/>
            <a:ext cx="7365504" cy="652934"/>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1022920"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896424"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443A065C-745E-4AAA-9EE9-C31C89F4363A}" type="datetime1">
              <a:rPr lang="nb-NO" smtClean="0"/>
              <a:t>26.10.2017</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2108522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o spalt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5" name="Plassholder for tekst 4"/>
          <p:cNvSpPr>
            <a:spLocks noGrp="1"/>
          </p:cNvSpPr>
          <p:nvPr>
            <p:ph type="body" sz="quarter" idx="3"/>
          </p:nvPr>
        </p:nvSpPr>
        <p:spPr>
          <a:xfrm>
            <a:off x="4896424"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0" name="Plassholder for innhold 2"/>
          <p:cNvSpPr>
            <a:spLocks noGrp="1"/>
          </p:cNvSpPr>
          <p:nvPr>
            <p:ph sz="half" idx="13"/>
          </p:nvPr>
        </p:nvSpPr>
        <p:spPr>
          <a:xfrm>
            <a:off x="1022920"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2"/>
          </p:nvPr>
        </p:nvSpPr>
        <p:spPr>
          <a:xfrm>
            <a:off x="4896424"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4"/>
          </p:nvPr>
        </p:nvSpPr>
        <p:spPr/>
        <p:txBody>
          <a:bodyPr/>
          <a:lstStyle/>
          <a:p>
            <a:fld id="{387DC6D6-AE57-4922-B50F-6F6A336A575E}" type="datetime1">
              <a:rPr lang="nb-NO" smtClean="0"/>
              <a:t>26.10.2017</a:t>
            </a:fld>
            <a:endParaRPr lang="nb-NO" dirty="0"/>
          </a:p>
        </p:txBody>
      </p:sp>
      <p:sp>
        <p:nvSpPr>
          <p:cNvPr id="6" name="Plassholder for bunntekst 5"/>
          <p:cNvSpPr>
            <a:spLocks noGrp="1"/>
          </p:cNvSpPr>
          <p:nvPr>
            <p:ph type="ftr" sz="quarter" idx="15"/>
          </p:nvPr>
        </p:nvSpPr>
        <p:spPr/>
        <p:txBody>
          <a:bodyPr/>
          <a:lstStyle/>
          <a:p>
            <a:r>
              <a:rPr lang="nb-NO" smtClean="0"/>
              <a:t>Universitetet i Bergen</a:t>
            </a:r>
            <a:endParaRPr lang="nb-NO" dirty="0"/>
          </a:p>
        </p:txBody>
      </p:sp>
      <p:sp>
        <p:nvSpPr>
          <p:cNvPr id="7" name="Plassholder for lysbildenummer 6"/>
          <p:cNvSpPr>
            <a:spLocks noGrp="1"/>
          </p:cNvSpPr>
          <p:nvPr>
            <p:ph type="sldNum" sz="quarter" idx="16"/>
          </p:nvPr>
        </p:nvSpPr>
        <p:spPr/>
        <p:txBody>
          <a:bodyPr/>
          <a:lstStyle/>
          <a:p>
            <a:r>
              <a:rPr lang="nb-NO" smtClean="0"/>
              <a:t>Side </a:t>
            </a:r>
            <a:fld id="{06C54713-27B5-4268-B680-29C9FB350413}" type="slidenum">
              <a:rPr lang="nb-NO" smtClean="0"/>
              <a:pPr/>
              <a:t>‹#›</a:t>
            </a:fld>
            <a:endParaRPr lang="nb-NO" dirty="0"/>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937874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med grafikk">
    <p:spTree>
      <p:nvGrpSpPr>
        <p:cNvPr id="1" name=""/>
        <p:cNvGrpSpPr/>
        <p:nvPr/>
      </p:nvGrpSpPr>
      <p:grpSpPr>
        <a:xfrm>
          <a:off x="0" y="0"/>
          <a:ext cx="0" cy="0"/>
          <a:chOff x="0" y="0"/>
          <a:chExt cx="0" cy="0"/>
        </a:xfrm>
      </p:grpSpPr>
      <p:sp>
        <p:nvSpPr>
          <p:cNvPr id="2" name="Tittel 1"/>
          <p:cNvSpPr>
            <a:spLocks noGrp="1"/>
          </p:cNvSpPr>
          <p:nvPr>
            <p:ph type="title"/>
          </p:nvPr>
        </p:nvSpPr>
        <p:spPr>
          <a:xfrm>
            <a:off x="1022920" y="975866"/>
            <a:ext cx="7365504" cy="652934"/>
          </a:xfrm>
        </p:spPr>
        <p:txBody>
          <a:bodyPr>
            <a:normAutofit/>
          </a:bodyPr>
          <a:lstStyle>
            <a:lvl1pPr algn="l">
              <a:lnSpc>
                <a:spcPts val="3600"/>
              </a:lnSpc>
              <a:defRPr sz="3000"/>
            </a:lvl1pPr>
          </a:lstStyle>
          <a:p>
            <a:r>
              <a:rPr lang="nb-NO" dirty="0" smtClean="0"/>
              <a:t>Klikk for å redigere tittelstil</a:t>
            </a:r>
            <a:endParaRPr lang="nb-NO" dirty="0"/>
          </a:p>
        </p:txBody>
      </p:sp>
      <p:sp>
        <p:nvSpPr>
          <p:cNvPr id="7"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yriad Pro"/>
              </a:defRPr>
            </a:lvl2pPr>
            <a:lvl3pPr>
              <a:defRPr sz="2200">
                <a:solidFill>
                  <a:schemeClr val="tx1">
                    <a:lumMod val="75000"/>
                    <a:lumOff val="25000"/>
                  </a:schemeClr>
                </a:solidFill>
                <a:latin typeface="Myriad Pro"/>
              </a:defRPr>
            </a:lvl3pPr>
            <a:lvl4pPr>
              <a:defRPr sz="2200">
                <a:solidFill>
                  <a:schemeClr val="tx1">
                    <a:lumMod val="75000"/>
                    <a:lumOff val="25000"/>
                  </a:schemeClr>
                </a:solidFill>
                <a:latin typeface="Myriad Pro"/>
              </a:defRPr>
            </a:lvl4pPr>
            <a:lvl5pPr>
              <a:defRPr sz="2200">
                <a:solidFill>
                  <a:schemeClr val="tx1">
                    <a:lumMod val="75000"/>
                    <a:lumOff val="25000"/>
                  </a:schemeClr>
                </a:solidFill>
                <a:latin typeface="Myriad Pro"/>
              </a:defRPr>
            </a:lvl5pPr>
          </a:lstStyle>
          <a:p>
            <a:pPr lvl="0"/>
            <a:endParaRPr lang="nb-NO" dirty="0"/>
          </a:p>
        </p:txBody>
      </p:sp>
      <p:sp>
        <p:nvSpPr>
          <p:cNvPr id="3" name="Plassholder for dato 2"/>
          <p:cNvSpPr>
            <a:spLocks noGrp="1"/>
          </p:cNvSpPr>
          <p:nvPr>
            <p:ph type="dt" sz="half" idx="10"/>
          </p:nvPr>
        </p:nvSpPr>
        <p:spPr/>
        <p:txBody>
          <a:bodyPr/>
          <a:lstStyle/>
          <a:p>
            <a:fld id="{C86CF68C-C844-4C3E-AF58-135D02FA92CC}" type="datetime1">
              <a:rPr lang="nb-NO" smtClean="0"/>
              <a:t>26.10.2017</a:t>
            </a:fld>
            <a:endParaRPr lang="nb-NO" dirty="0"/>
          </a:p>
        </p:txBody>
      </p:sp>
      <p:sp>
        <p:nvSpPr>
          <p:cNvPr id="4" name="Plassholder for bunntekst 3"/>
          <p:cNvSpPr>
            <a:spLocks noGrp="1"/>
          </p:cNvSpPr>
          <p:nvPr>
            <p:ph type="ftr" sz="quarter" idx="11"/>
          </p:nvPr>
        </p:nvSpPr>
        <p:spPr/>
        <p:txBody>
          <a:bodyPr/>
          <a:lstStyle/>
          <a:p>
            <a:r>
              <a:rPr lang="nb-NO" smtClean="0"/>
              <a:t>Universitetet i Bergen</a:t>
            </a:r>
            <a:endParaRPr lang="nb-NO" dirty="0"/>
          </a:p>
        </p:txBody>
      </p:sp>
      <p:sp>
        <p:nvSpPr>
          <p:cNvPr id="5" name="Plassholder for lysbildenummer 4"/>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12082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22920" y="1015007"/>
            <a:ext cx="7365504" cy="652934"/>
          </a:xfrm>
          <a:prstGeom prst="rect">
            <a:avLst/>
          </a:prstGeom>
        </p:spPr>
        <p:txBody>
          <a:bodyPr vert="horz" lIns="0" tIns="0" rIns="0" bIns="0" rtlCol="0" anchor="b"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83965"/>
            <a:ext cx="7365504" cy="3888000"/>
          </a:xfrm>
          <a:prstGeom prst="rect">
            <a:avLst/>
          </a:prstGeom>
        </p:spPr>
        <p:txBody>
          <a:bodyPr vert="horz" lIns="0" tIns="0" rIns="0" bIns="0" rtlCol="0">
            <a:normAutofit/>
          </a:bodyPr>
          <a:lstStyle/>
          <a:p>
            <a:pPr lvl="0"/>
            <a:r>
              <a:rPr lang="nb-NO" dirty="0" smtClean="0"/>
              <a:t>Klikk for å redigere tekststiler</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4A87BB40-EBA8-4529-90F1-69ED0A31DD24}" type="datetime1">
              <a:rPr lang="nb-NO" smtClean="0"/>
              <a:t>26.10.2017</a:t>
            </a:fld>
            <a:endParaRPr lang="nb-NO" dirty="0"/>
          </a:p>
        </p:txBody>
      </p:sp>
      <p:sp>
        <p:nvSpPr>
          <p:cNvPr id="6"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
        <p:nvSpPr>
          <p:cNvPr id="7"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405044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0" r:id="rId5"/>
    <p:sldLayoutId id="2147483655" r:id="rId6"/>
    <p:sldLayoutId id="2147483652" r:id="rId7"/>
    <p:sldLayoutId id="2147483653" r:id="rId8"/>
    <p:sldLayoutId id="2147483654" r:id="rId9"/>
    <p:sldLayoutId id="2147483661" r:id="rId10"/>
    <p:sldLayoutId id="2147483662" r:id="rId11"/>
    <p:sldLayoutId id="2147483656" r:id="rId12"/>
    <p:sldLayoutId id="2147483657" r:id="rId13"/>
    <p:sldLayoutId id="2147483658" r:id="rId14"/>
  </p:sldLayoutIdLst>
  <p:timing>
    <p:tnLst>
      <p:par>
        <p:cTn id="1" dur="indefinite" restart="never" nodeType="tmRoot"/>
      </p:par>
    </p:tnLst>
  </p:timing>
  <p:hf hdr="0"/>
  <p:txStyles>
    <p:titleStyle>
      <a:lvl1pPr marL="0" algn="l" defTabSz="914400" rtl="0" eaLnBrk="1" latinLnBrk="0" hangingPunct="1">
        <a:lnSpc>
          <a:spcPts val="4320"/>
        </a:lnSpc>
        <a:spcBef>
          <a:spcPct val="0"/>
        </a:spcBef>
        <a:buNone/>
        <a:defRPr sz="3600" b="1" i="0" u="none" kern="1200" cap="none" spc="0" normalizeH="0" baseline="0">
          <a:solidFill>
            <a:srgbClr val="8FA96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ristin.skogedal@uib.no" TargetMode="External"/><Relationship Id="rId2" Type="http://schemas.openxmlformats.org/officeDocument/2006/relationships/hyperlink" Target="http://www.uib.no/foransatte/92416/erasmus-tilsettmobilit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orden.org/no/nordisk-ministerraad/samarbeidsministrene-mr-sam/nordisk-funksjonaerutveksling-tjut/om-nordisk-funksjonaerutveksl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ib.no/internasjonal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uib.no/utvekslingsavtaler" TargetMode="External"/><Relationship Id="rId2" Type="http://schemas.openxmlformats.org/officeDocument/2006/relationships/hyperlink" Target="http://www.uib.no/sa/49569/studentmobilit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p:cNvSpPr>
            <a:spLocks noGrp="1"/>
          </p:cNvSpPr>
          <p:nvPr>
            <p:ph type="ctrTitle"/>
          </p:nvPr>
        </p:nvSpPr>
        <p:spPr>
          <a:xfrm>
            <a:off x="1115616" y="3356992"/>
            <a:ext cx="6912768" cy="1254001"/>
          </a:xfrm>
        </p:spPr>
        <p:txBody>
          <a:bodyPr>
            <a:normAutofit fontScale="90000"/>
          </a:bodyPr>
          <a:lstStyle/>
          <a:p>
            <a:pPr algn="l">
              <a:lnSpc>
                <a:spcPct val="100000"/>
              </a:lnSpc>
            </a:pPr>
            <a:r>
              <a:rPr lang="nb-NO" dirty="0" smtClean="0"/>
              <a:t>INTERNASJONALISERING</a:t>
            </a:r>
            <a:br>
              <a:rPr lang="nb-NO" dirty="0" smtClean="0"/>
            </a:br>
            <a:r>
              <a:rPr lang="nb-NO" dirty="0" smtClean="0"/>
              <a:t>Inn- og utreise</a:t>
            </a:r>
            <a:br>
              <a:rPr lang="nb-NO" dirty="0" smtClean="0"/>
            </a:br>
            <a:r>
              <a:rPr lang="nb-NO" dirty="0" smtClean="0"/>
              <a:t/>
            </a:r>
            <a:br>
              <a:rPr lang="nb-NO" dirty="0" smtClean="0"/>
            </a:br>
            <a:r>
              <a:rPr lang="nb-NO" sz="2700" dirty="0" smtClean="0"/>
              <a:t>Læringsdagen </a:t>
            </a:r>
            <a:r>
              <a:rPr lang="nb-NO" sz="2700" dirty="0"/>
              <a:t>MATNAT</a:t>
            </a:r>
            <a:br>
              <a:rPr lang="nb-NO" sz="2700" dirty="0"/>
            </a:br>
            <a:r>
              <a:rPr lang="nb-NO" sz="2700" dirty="0"/>
              <a:t>25. oktober 2017</a:t>
            </a:r>
            <a:r>
              <a:rPr lang="nb-NO" sz="4400" dirty="0"/>
              <a:t/>
            </a:r>
            <a:br>
              <a:rPr lang="nb-NO" sz="4400" dirty="0"/>
            </a:br>
            <a:r>
              <a:rPr lang="nb-NO" dirty="0"/>
              <a:t/>
            </a:r>
            <a:br>
              <a:rPr lang="nb-NO" dirty="0"/>
            </a:br>
            <a:endParaRPr lang="nb-NO" sz="3100" dirty="0"/>
          </a:p>
        </p:txBody>
      </p:sp>
      <p:sp>
        <p:nvSpPr>
          <p:cNvPr id="4" name="TekstSylinder 3"/>
          <p:cNvSpPr txBox="1"/>
          <p:nvPr/>
        </p:nvSpPr>
        <p:spPr>
          <a:xfrm>
            <a:off x="337199" y="-738063"/>
            <a:ext cx="8568952"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a:t>Her kan du skrive enhet/tilhørighet. Sett blank hvis dette ikke er aktuelt. </a:t>
            </a:r>
            <a:br>
              <a:rPr lang="nb-NO" sz="1200" i="1" dirty="0"/>
            </a:br>
            <a:r>
              <a:rPr lang="nb-NO" sz="1200" i="1" dirty="0"/>
              <a:t>Innhold i dette feltet styres her: Meny -&gt; Sett inn (Mac=Vis) -&gt; Topptekst og bunntekst</a:t>
            </a:r>
          </a:p>
        </p:txBody>
      </p:sp>
      <p:sp>
        <p:nvSpPr>
          <p:cNvPr id="19"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dirty="0" smtClean="0"/>
              <a:t>Universitetet i Bergen</a:t>
            </a:r>
            <a:endParaRPr lang="nb-NO" dirty="0"/>
          </a:p>
        </p:txBody>
      </p:sp>
      <p:cxnSp>
        <p:nvCxnSpPr>
          <p:cNvPr id="24" name="Rett pil 23"/>
          <p:cNvCxnSpPr>
            <a:stCxn id="4" idx="2"/>
          </p:cNvCxnSpPr>
          <p:nvPr/>
        </p:nvCxnSpPr>
        <p:spPr>
          <a:xfrm>
            <a:off x="4621675" y="-276398"/>
            <a:ext cx="0" cy="276398"/>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Tittel 16"/>
          <p:cNvSpPr txBox="1">
            <a:spLocks/>
          </p:cNvSpPr>
          <p:nvPr/>
        </p:nvSpPr>
        <p:spPr>
          <a:xfrm>
            <a:off x="971600" y="4797152"/>
            <a:ext cx="5063136" cy="1254001"/>
          </a:xfrm>
          <a:prstGeom prst="rect">
            <a:avLst/>
          </a:prstGeom>
        </p:spPr>
        <p:txBody>
          <a:bodyPr vert="horz" lIns="0" tIns="0" rIns="0" bIns="0" rtlCol="0" anchor="b" anchorCtr="0">
            <a:noAutofit/>
          </a:bodyPr>
          <a:lstStyle>
            <a:lvl1pPr marL="0" algn="ctr" defTabSz="914400" rtl="0" eaLnBrk="1" latinLnBrk="0" hangingPunct="1">
              <a:lnSpc>
                <a:spcPts val="5400"/>
              </a:lnSpc>
              <a:spcBef>
                <a:spcPct val="0"/>
              </a:spcBef>
              <a:buNone/>
              <a:defRPr sz="4300" b="1" i="0" u="none" kern="1200" cap="none" spc="0" normalizeH="0" baseline="0">
                <a:solidFill>
                  <a:schemeClr val="tx1">
                    <a:lumMod val="75000"/>
                    <a:lumOff val="25000"/>
                  </a:schemeClr>
                </a:solidFill>
                <a:latin typeface="+mj-lt"/>
                <a:ea typeface="+mj-ea"/>
                <a:cs typeface="+mj-cs"/>
              </a:defRPr>
            </a:lvl1pPr>
          </a:lstStyle>
          <a:p>
            <a:pPr algn="l">
              <a:lnSpc>
                <a:spcPct val="100000"/>
              </a:lnSpc>
            </a:pPr>
            <a:r>
              <a:rPr lang="nb-NO" sz="2000" b="0" dirty="0" smtClean="0">
                <a:solidFill>
                  <a:schemeClr val="bg1"/>
                </a:solidFill>
              </a:rPr>
              <a:t>Signe Knappskog, HR</a:t>
            </a:r>
          </a:p>
          <a:p>
            <a:pPr algn="l">
              <a:lnSpc>
                <a:spcPct val="100000"/>
              </a:lnSpc>
            </a:pPr>
            <a:r>
              <a:rPr lang="nb-NO" sz="2000" b="0" dirty="0" smtClean="0">
                <a:solidFill>
                  <a:schemeClr val="bg1"/>
                </a:solidFill>
              </a:rPr>
              <a:t>Jill Anette Opsahl, HR</a:t>
            </a:r>
          </a:p>
          <a:p>
            <a:pPr algn="l">
              <a:lnSpc>
                <a:spcPct val="100000"/>
              </a:lnSpc>
            </a:pPr>
            <a:r>
              <a:rPr lang="nb-NO" sz="2000" b="0" dirty="0" smtClean="0">
                <a:solidFill>
                  <a:schemeClr val="bg1"/>
                </a:solidFill>
              </a:rPr>
              <a:t>Kristin Torp Skogedal, SA</a:t>
            </a:r>
          </a:p>
          <a:p>
            <a:pPr algn="l">
              <a:lnSpc>
                <a:spcPct val="100000"/>
              </a:lnSpc>
            </a:pPr>
            <a:r>
              <a:rPr lang="nb-NO" sz="2000" b="0" dirty="0" smtClean="0">
                <a:solidFill>
                  <a:schemeClr val="bg1"/>
                </a:solidFill>
              </a:rPr>
              <a:t>Elin Berge Flo, SA</a:t>
            </a:r>
          </a:p>
          <a:p>
            <a:pPr algn="l">
              <a:lnSpc>
                <a:spcPct val="100000"/>
              </a:lnSpc>
            </a:pPr>
            <a:endParaRPr lang="nb-NO" sz="2000" b="0" dirty="0">
              <a:solidFill>
                <a:schemeClr val="bg1"/>
              </a:solidFill>
            </a:endParaRPr>
          </a:p>
        </p:txBody>
      </p:sp>
    </p:spTree>
    <p:extLst>
      <p:ext uri="{BB962C8B-B14F-4D97-AF65-F5344CB8AC3E}">
        <p14:creationId xmlns:p14="http://schemas.microsoft.com/office/powerpoint/2010/main" val="27461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sz="3200" dirty="0" smtClean="0"/>
              <a:t>Utveksling gjennom Erasmus+</a:t>
            </a:r>
            <a:endParaRPr lang="nb-NO" sz="3200" dirty="0"/>
          </a:p>
        </p:txBody>
      </p:sp>
      <p:sp>
        <p:nvSpPr>
          <p:cNvPr id="8" name="Plassholder for innhold 7"/>
          <p:cNvSpPr>
            <a:spLocks noGrp="1"/>
          </p:cNvSpPr>
          <p:nvPr>
            <p:ph idx="1"/>
          </p:nvPr>
        </p:nvSpPr>
        <p:spPr/>
        <p:txBody>
          <a:bodyPr>
            <a:normAutofit fontScale="92500" lnSpcReduction="20000"/>
          </a:bodyPr>
          <a:lstStyle/>
          <a:p>
            <a:r>
              <a:rPr lang="nb-NO" dirty="0" smtClean="0"/>
              <a:t>Ansattutveksling og undervisningsutveksling</a:t>
            </a:r>
          </a:p>
          <a:p>
            <a:endParaRPr lang="nb-NO" dirty="0"/>
          </a:p>
          <a:p>
            <a:r>
              <a:rPr lang="nb-NO" dirty="0" smtClean="0"/>
              <a:t>Ansattutveksling: Opplæring</a:t>
            </a:r>
          </a:p>
          <a:p>
            <a:pPr lvl="1"/>
            <a:r>
              <a:rPr lang="nb-NO" dirty="0" smtClean="0"/>
              <a:t>Alle ansatte </a:t>
            </a:r>
            <a:r>
              <a:rPr lang="nb-NO" altLang="nb-NO" dirty="0" smtClean="0"/>
              <a:t>til </a:t>
            </a:r>
            <a:r>
              <a:rPr lang="nb-NO" altLang="nb-NO" dirty="0"/>
              <a:t>alle typer universitet/organisasjoner/bedrifter</a:t>
            </a:r>
          </a:p>
          <a:p>
            <a:endParaRPr lang="nb-NO" altLang="nb-NO" dirty="0"/>
          </a:p>
          <a:p>
            <a:r>
              <a:rPr lang="nb-NO" altLang="nb-NO" dirty="0"/>
              <a:t>Undervisningsmobilitet: </a:t>
            </a:r>
            <a:r>
              <a:rPr lang="nb-NO" altLang="nb-NO" dirty="0" smtClean="0"/>
              <a:t>Undervisning</a:t>
            </a:r>
          </a:p>
          <a:p>
            <a:pPr lvl="1"/>
            <a:r>
              <a:rPr lang="nb-NO" altLang="nb-NO" dirty="0" smtClean="0"/>
              <a:t>Bare </a:t>
            </a:r>
            <a:r>
              <a:rPr lang="nb-NO" altLang="nb-NO" dirty="0"/>
              <a:t>vitenskapelig ansatte, og </a:t>
            </a:r>
            <a:r>
              <a:rPr lang="nb-NO" altLang="nb-NO" dirty="0" smtClean="0"/>
              <a:t>til </a:t>
            </a:r>
            <a:r>
              <a:rPr lang="nb-NO" altLang="nb-NO" dirty="0"/>
              <a:t>universitet vi har </a:t>
            </a:r>
            <a:r>
              <a:rPr lang="nb-NO" altLang="nb-NO" dirty="0" smtClean="0"/>
              <a:t>Erasmus-avtale </a:t>
            </a:r>
            <a:r>
              <a:rPr lang="nb-NO" altLang="nb-NO" dirty="0"/>
              <a:t>med</a:t>
            </a:r>
          </a:p>
          <a:p>
            <a:endParaRPr lang="nb-NO" altLang="nb-NO" dirty="0"/>
          </a:p>
          <a:p>
            <a:r>
              <a:rPr lang="nb-NO" altLang="nb-NO" dirty="0" smtClean="0"/>
              <a:t>Minimum 2 </a:t>
            </a:r>
            <a:r>
              <a:rPr lang="nb-NO" altLang="nb-NO" dirty="0"/>
              <a:t>dager, </a:t>
            </a:r>
            <a:r>
              <a:rPr lang="nb-NO" altLang="nb-NO" dirty="0" smtClean="0"/>
              <a:t>8 </a:t>
            </a:r>
            <a:r>
              <a:rPr lang="nb-NO" altLang="nb-NO" dirty="0"/>
              <a:t>timer undervisning per uke</a:t>
            </a:r>
          </a:p>
          <a:p>
            <a:endParaRPr lang="nb-NO" dirty="0"/>
          </a:p>
        </p:txBody>
      </p:sp>
      <p:sp>
        <p:nvSpPr>
          <p:cNvPr id="4" name="Plassholder for bunntekst 3"/>
          <p:cNvSpPr>
            <a:spLocks noGrp="1"/>
          </p:cNvSpPr>
          <p:nvPr>
            <p:ph type="ftr" sz="quarter" idx="4294967295"/>
          </p:nvPr>
        </p:nvSpPr>
        <p:spPr>
          <a:xfrm>
            <a:off x="4240552" y="6300000"/>
            <a:ext cx="4435904" cy="216024"/>
          </a:xfrm>
        </p:spPr>
        <p:txBody>
          <a:bodyPr/>
          <a:lstStyle/>
          <a:p>
            <a:r>
              <a:rPr lang="nb-NO"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5" name="Plassholder for dato 4"/>
          <p:cNvSpPr>
            <a:spLocks noGrp="1"/>
          </p:cNvSpPr>
          <p:nvPr>
            <p:ph type="dt" sz="half" idx="4294967295"/>
          </p:nvPr>
        </p:nvSpPr>
        <p:spPr>
          <a:xfrm>
            <a:off x="467544" y="6300000"/>
            <a:ext cx="936104" cy="216024"/>
          </a:xfrm>
        </p:spPr>
        <p:txBody>
          <a:bodyPr/>
          <a:lstStyle/>
          <a:p>
            <a:fld id="{37795928-792A-8644-A7CB-9CB5B84A69E9}" type="datetime1">
              <a:rPr lang="x-none" smtClean="0">
                <a:latin typeface="Times New Roman" panose="02020603050405020304" pitchFamily="18" charset="0"/>
                <a:cs typeface="Times New Roman" panose="02020603050405020304" pitchFamily="18" charset="0"/>
              </a:rPr>
              <a:t>26.10.2017</a:t>
            </a:fld>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4294967295"/>
          </p:nvPr>
        </p:nvSpPr>
        <p:spPr>
          <a:xfrm>
            <a:off x="1702418" y="6300000"/>
            <a:ext cx="709342" cy="216024"/>
          </a:xfrm>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10</a:t>
            </a:fld>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100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2920" y="629125"/>
            <a:ext cx="7365504" cy="652934"/>
          </a:xfrm>
        </p:spPr>
        <p:txBody>
          <a:bodyPr/>
          <a:lstStyle/>
          <a:p>
            <a:r>
              <a:rPr lang="nb-NO" dirty="0" smtClean="0"/>
              <a:t>Erasmus+ ansattmobilitet</a:t>
            </a:r>
            <a:endParaRPr lang="nb-NO" dirty="0"/>
          </a:p>
        </p:txBody>
      </p:sp>
      <p:sp>
        <p:nvSpPr>
          <p:cNvPr id="3" name="Plassholder for innhold 2"/>
          <p:cNvSpPr>
            <a:spLocks noGrp="1"/>
          </p:cNvSpPr>
          <p:nvPr>
            <p:ph idx="1"/>
          </p:nvPr>
        </p:nvSpPr>
        <p:spPr>
          <a:xfrm>
            <a:off x="1022920" y="1628800"/>
            <a:ext cx="7365504" cy="4143165"/>
          </a:xfrm>
        </p:spPr>
        <p:txBody>
          <a:bodyPr>
            <a:normAutofit fontScale="77500" lnSpcReduction="20000"/>
          </a:bodyPr>
          <a:lstStyle/>
          <a:p>
            <a:pPr marL="0" indent="0">
              <a:buNone/>
            </a:pPr>
            <a:r>
              <a:rPr lang="nb-NO" dirty="0"/>
              <a:t>• Administrativt ansatt reiser til et avtaleuniversitet, for å dele </a:t>
            </a:r>
            <a:r>
              <a:rPr lang="nb-NO" dirty="0" err="1"/>
              <a:t>erfaringar</a:t>
            </a:r>
            <a:r>
              <a:rPr lang="nb-NO" dirty="0"/>
              <a:t> og </a:t>
            </a:r>
            <a:r>
              <a:rPr lang="nb-NO" dirty="0" err="1"/>
              <a:t>good</a:t>
            </a:r>
            <a:r>
              <a:rPr lang="nb-NO" dirty="0"/>
              <a:t> </a:t>
            </a:r>
            <a:r>
              <a:rPr lang="nb-NO" dirty="0" err="1"/>
              <a:t>practice</a:t>
            </a:r>
            <a:r>
              <a:rPr lang="nb-NO" dirty="0"/>
              <a:t>, eller på opplæringsopphold</a:t>
            </a:r>
          </a:p>
          <a:p>
            <a:pPr marL="0" indent="0">
              <a:buNone/>
            </a:pPr>
            <a:endParaRPr lang="nb-NO" dirty="0"/>
          </a:p>
          <a:p>
            <a:pPr marL="0" indent="0">
              <a:buNone/>
            </a:pPr>
            <a:r>
              <a:rPr lang="nb-NO" dirty="0"/>
              <a:t>• Staff training </a:t>
            </a:r>
            <a:r>
              <a:rPr lang="nb-NO" dirty="0" err="1"/>
              <a:t>week</a:t>
            </a:r>
            <a:endParaRPr lang="nb-NO" dirty="0"/>
          </a:p>
          <a:p>
            <a:pPr marL="0" indent="0">
              <a:buNone/>
            </a:pPr>
            <a:endParaRPr lang="nb-NO" dirty="0"/>
          </a:p>
          <a:p>
            <a:pPr marL="0" indent="0">
              <a:buNone/>
            </a:pPr>
            <a:r>
              <a:rPr lang="nb-NO" dirty="0"/>
              <a:t>• Opplæring i en bedrift eller ved et universitet (lab-opplæring, metodekurs, job-</a:t>
            </a:r>
            <a:r>
              <a:rPr lang="nb-NO" dirty="0" err="1"/>
              <a:t>shadowing</a:t>
            </a:r>
            <a:r>
              <a:rPr lang="nb-NO" dirty="0"/>
              <a:t> eller lign.)</a:t>
            </a:r>
          </a:p>
          <a:p>
            <a:pPr marL="0" indent="0">
              <a:buNone/>
            </a:pPr>
            <a:r>
              <a:rPr lang="nb-NO" dirty="0"/>
              <a:t/>
            </a:r>
            <a:br>
              <a:rPr lang="nb-NO" dirty="0"/>
            </a:br>
            <a:r>
              <a:rPr lang="nb-NO" dirty="0"/>
              <a:t>• Språkkurs</a:t>
            </a:r>
          </a:p>
          <a:p>
            <a:endParaRPr lang="nb-NO" dirty="0"/>
          </a:p>
          <a:p>
            <a:pPr marL="0" indent="0">
              <a:buNone/>
            </a:pPr>
            <a:r>
              <a:rPr lang="nb-NO" dirty="0" smtClean="0"/>
              <a:t>NB! Ikke </a:t>
            </a:r>
            <a:r>
              <a:rPr lang="nb-NO" dirty="0"/>
              <a:t>konferanser eller forskningsrelaterte </a:t>
            </a:r>
            <a:r>
              <a:rPr lang="nb-NO" dirty="0" smtClean="0"/>
              <a:t>aktiviteter</a:t>
            </a:r>
          </a:p>
          <a:p>
            <a:pPr marL="0" indent="0">
              <a:buNone/>
            </a:pPr>
            <a:endParaRPr lang="nb-NO" dirty="0" smtClean="0"/>
          </a:p>
          <a:p>
            <a:pPr marL="0" indent="0">
              <a:buNone/>
            </a:pPr>
            <a:r>
              <a:rPr lang="nb-NO" dirty="0" smtClean="0"/>
              <a:t>	</a:t>
            </a:r>
          </a:p>
          <a:p>
            <a:pPr marL="0" indent="0">
              <a:buNone/>
            </a:pPr>
            <a:endParaRPr lang="nb-NO" dirty="0"/>
          </a:p>
          <a:p>
            <a:endParaRPr lang="nb-NO" dirty="0"/>
          </a:p>
        </p:txBody>
      </p:sp>
      <p:sp>
        <p:nvSpPr>
          <p:cNvPr id="4" name="Plassholder for bunntekst 3"/>
          <p:cNvSpPr>
            <a:spLocks noGrp="1"/>
          </p:cNvSpPr>
          <p:nvPr>
            <p:ph type="ftr" sz="quarter" idx="4294967295"/>
          </p:nvPr>
        </p:nvSpPr>
        <p:spPr/>
        <p:txBody>
          <a:bodyPr/>
          <a:lstStyle/>
          <a:p>
            <a:r>
              <a:rPr lang="nb-NO" smtClean="0"/>
              <a:t>Universitetet i Bergen</a:t>
            </a:r>
            <a:endParaRPr lang="nb-NO" dirty="0"/>
          </a:p>
        </p:txBody>
      </p:sp>
      <p:sp>
        <p:nvSpPr>
          <p:cNvPr id="5" name="Plassholder for dato 4"/>
          <p:cNvSpPr>
            <a:spLocks noGrp="1"/>
          </p:cNvSpPr>
          <p:nvPr>
            <p:ph type="dt" sz="half" idx="4294967295"/>
          </p:nvPr>
        </p:nvSpPr>
        <p:spPr/>
        <p:txBody>
          <a:bodyPr/>
          <a:lstStyle/>
          <a:p>
            <a:fld id="{37795928-792A-8644-A7CB-9CB5B84A69E9}" type="datetime1">
              <a:rPr lang="x-none" smtClean="0"/>
              <a:pPr/>
              <a:t>26.10.2017</a:t>
            </a:fld>
            <a:endParaRPr lang="nb-NO" dirty="0"/>
          </a:p>
        </p:txBody>
      </p:sp>
      <p:sp>
        <p:nvSpPr>
          <p:cNvPr id="6" name="Plassholder for lysbildenummer 5"/>
          <p:cNvSpPr>
            <a:spLocks noGrp="1"/>
          </p:cNvSpPr>
          <p:nvPr>
            <p:ph type="sldNum" sz="quarter" idx="4294967295"/>
          </p:nvPr>
        </p:nvSpPr>
        <p:spPr/>
        <p:txBody>
          <a:bodyPr/>
          <a:lstStyle/>
          <a:p>
            <a:r>
              <a:rPr lang="nb-NO" smtClean="0"/>
              <a:t>Side </a:t>
            </a:r>
            <a:fld id="{06C54713-27B5-4268-B680-29C9FB350413}" type="slidenum">
              <a:rPr lang="nb-NO" smtClean="0"/>
              <a:pPr/>
              <a:t>11</a:t>
            </a:fld>
            <a:endParaRPr lang="nb-NO" dirty="0"/>
          </a:p>
        </p:txBody>
      </p:sp>
    </p:spTree>
    <p:extLst>
      <p:ext uri="{BB962C8B-B14F-4D97-AF65-F5344CB8AC3E}">
        <p14:creationId xmlns:p14="http://schemas.microsoft.com/office/powerpoint/2010/main" val="17512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2920" y="640547"/>
            <a:ext cx="7365504" cy="652934"/>
          </a:xfrm>
        </p:spPr>
        <p:txBody>
          <a:bodyPr/>
          <a:lstStyle/>
          <a:p>
            <a:r>
              <a:rPr lang="nb-NO" dirty="0" smtClean="0"/>
              <a:t>Erasmus+ undervisningsmobilitet</a:t>
            </a:r>
            <a:endParaRPr lang="nb-NO" dirty="0"/>
          </a:p>
        </p:txBody>
      </p:sp>
      <p:sp>
        <p:nvSpPr>
          <p:cNvPr id="3" name="Plassholder for innhold 2"/>
          <p:cNvSpPr>
            <a:spLocks noGrp="1"/>
          </p:cNvSpPr>
          <p:nvPr>
            <p:ph idx="1"/>
          </p:nvPr>
        </p:nvSpPr>
        <p:spPr>
          <a:xfrm>
            <a:off x="1022920" y="1556792"/>
            <a:ext cx="7437512" cy="4215173"/>
          </a:xfrm>
        </p:spPr>
        <p:txBody>
          <a:bodyPr>
            <a:normAutofit/>
          </a:bodyPr>
          <a:lstStyle/>
          <a:p>
            <a:r>
              <a:rPr lang="nb-NO" sz="2400" dirty="0"/>
              <a:t>Undervisning ved et partneruniversitet</a:t>
            </a:r>
          </a:p>
          <a:p>
            <a:endParaRPr lang="nb-NO" sz="2400" dirty="0"/>
          </a:p>
          <a:p>
            <a:r>
              <a:rPr lang="nb-NO" sz="2400" dirty="0"/>
              <a:t>Minimum 8 t undervisning per uke</a:t>
            </a:r>
          </a:p>
          <a:p>
            <a:pPr lvl="1"/>
            <a:r>
              <a:rPr lang="nb-NO" sz="2400" dirty="0"/>
              <a:t>Forelesning</a:t>
            </a:r>
          </a:p>
          <a:p>
            <a:pPr lvl="1"/>
            <a:r>
              <a:rPr lang="nb-NO" sz="2400" dirty="0"/>
              <a:t>Gjesteforelesning</a:t>
            </a:r>
          </a:p>
          <a:p>
            <a:pPr lvl="1"/>
            <a:r>
              <a:rPr lang="nb-NO" sz="2400" dirty="0"/>
              <a:t>Workshop/seminar</a:t>
            </a:r>
          </a:p>
          <a:p>
            <a:pPr lvl="1"/>
            <a:r>
              <a:rPr lang="nb-NO" sz="2400" dirty="0"/>
              <a:t>Veiledning</a:t>
            </a:r>
          </a:p>
          <a:p>
            <a:pPr lvl="1"/>
            <a:endParaRPr lang="nb-NO" sz="2400" dirty="0"/>
          </a:p>
          <a:p>
            <a:r>
              <a:rPr lang="nb-NO" sz="2400" dirty="0"/>
              <a:t>Alle vitenskapelig tilsatte, også </a:t>
            </a:r>
            <a:r>
              <a:rPr lang="nb-NO" sz="2400" dirty="0" smtClean="0"/>
              <a:t>stipendiater</a:t>
            </a:r>
          </a:p>
          <a:p>
            <a:endParaRPr lang="nb-NO" sz="2400" dirty="0"/>
          </a:p>
          <a:p>
            <a:endParaRPr lang="nb-NO" sz="2400" dirty="0"/>
          </a:p>
          <a:p>
            <a:endParaRPr lang="nb-NO" sz="2400" dirty="0"/>
          </a:p>
        </p:txBody>
      </p:sp>
      <p:sp>
        <p:nvSpPr>
          <p:cNvPr id="4" name="Plassholder for bunntekst 3"/>
          <p:cNvSpPr>
            <a:spLocks noGrp="1"/>
          </p:cNvSpPr>
          <p:nvPr>
            <p:ph type="ftr" sz="quarter" idx="4294967295"/>
          </p:nvPr>
        </p:nvSpPr>
        <p:spPr/>
        <p:txBody>
          <a:bodyPr/>
          <a:lstStyle/>
          <a:p>
            <a:r>
              <a:rPr lang="nb-NO" smtClean="0"/>
              <a:t>Universitetet i Bergen</a:t>
            </a:r>
            <a:endParaRPr lang="nb-NO" dirty="0"/>
          </a:p>
        </p:txBody>
      </p:sp>
      <p:sp>
        <p:nvSpPr>
          <p:cNvPr id="5" name="Plassholder for dato 4"/>
          <p:cNvSpPr>
            <a:spLocks noGrp="1"/>
          </p:cNvSpPr>
          <p:nvPr>
            <p:ph type="dt" sz="half" idx="4294967295"/>
          </p:nvPr>
        </p:nvSpPr>
        <p:spPr/>
        <p:txBody>
          <a:bodyPr/>
          <a:lstStyle/>
          <a:p>
            <a:fld id="{37795928-792A-8644-A7CB-9CB5B84A69E9}" type="datetime1">
              <a:rPr lang="x-none" smtClean="0"/>
              <a:pPr/>
              <a:t>26.10.2017</a:t>
            </a:fld>
            <a:endParaRPr lang="nb-NO" dirty="0"/>
          </a:p>
        </p:txBody>
      </p:sp>
      <p:sp>
        <p:nvSpPr>
          <p:cNvPr id="6" name="Plassholder for lysbildenummer 5"/>
          <p:cNvSpPr>
            <a:spLocks noGrp="1"/>
          </p:cNvSpPr>
          <p:nvPr>
            <p:ph type="sldNum" sz="quarter" idx="4294967295"/>
          </p:nvPr>
        </p:nvSpPr>
        <p:spPr/>
        <p:txBody>
          <a:bodyPr/>
          <a:lstStyle/>
          <a:p>
            <a:r>
              <a:rPr lang="nb-NO" smtClean="0"/>
              <a:t>Side </a:t>
            </a:r>
            <a:fld id="{06C54713-27B5-4268-B680-29C9FB350413}" type="slidenum">
              <a:rPr lang="nb-NO" smtClean="0"/>
              <a:pPr/>
              <a:t>12</a:t>
            </a:fld>
            <a:endParaRPr lang="nb-NO" dirty="0"/>
          </a:p>
        </p:txBody>
      </p:sp>
    </p:spTree>
    <p:extLst>
      <p:ext uri="{BB962C8B-B14F-4D97-AF65-F5344CB8AC3E}">
        <p14:creationId xmlns:p14="http://schemas.microsoft.com/office/powerpoint/2010/main" val="242591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63196" y="629125"/>
            <a:ext cx="7376920" cy="652934"/>
          </a:xfrm>
        </p:spPr>
        <p:txBody>
          <a:bodyPr/>
          <a:lstStyle/>
          <a:p>
            <a:r>
              <a:rPr lang="nb-NO" dirty="0" smtClean="0"/>
              <a:t>Stipendsatser for ansatte</a:t>
            </a:r>
            <a:endParaRPr lang="nb-NO" dirty="0"/>
          </a:p>
        </p:txBody>
      </p:sp>
      <p:sp>
        <p:nvSpPr>
          <p:cNvPr id="3" name="Plassholder for innhold 2"/>
          <p:cNvSpPr>
            <a:spLocks noGrp="1"/>
          </p:cNvSpPr>
          <p:nvPr>
            <p:ph idx="1"/>
          </p:nvPr>
        </p:nvSpPr>
        <p:spPr/>
        <p:txBody>
          <a:bodyPr>
            <a:normAutofit/>
          </a:bodyPr>
          <a:lstStyle/>
          <a:p>
            <a:r>
              <a:rPr lang="nb-NO" altLang="nb-NO" sz="2000" dirty="0"/>
              <a:t>Reisestøtte basert på avstand til </a:t>
            </a:r>
            <a:r>
              <a:rPr lang="nb-NO" altLang="nb-NO" sz="2000" dirty="0" smtClean="0"/>
              <a:t>partnerinstitusjon (275 €)</a:t>
            </a:r>
            <a:endParaRPr lang="nb-NO" altLang="nb-NO" sz="2000" dirty="0"/>
          </a:p>
          <a:p>
            <a:endParaRPr lang="nb-NO" altLang="nb-NO" sz="2000" dirty="0"/>
          </a:p>
          <a:p>
            <a:pPr marL="342900" lvl="1" indent="-342900">
              <a:buFontTx/>
              <a:buChar char="•"/>
            </a:pPr>
            <a:r>
              <a:rPr lang="nb-NO" altLang="nb-NO" sz="2000" dirty="0"/>
              <a:t>Oppholdsstipend basert på stipendsatser etter kostnadsnivået i </a:t>
            </a:r>
            <a:r>
              <a:rPr lang="nb-NO" altLang="nb-NO" sz="2000" dirty="0" smtClean="0"/>
              <a:t>landet</a:t>
            </a:r>
            <a:r>
              <a:rPr lang="nb-NO" altLang="nb-NO" sz="2000" dirty="0"/>
              <a:t> </a:t>
            </a:r>
            <a:r>
              <a:rPr lang="nb-NO" altLang="nb-NO" sz="2000" dirty="0" smtClean="0"/>
              <a:t>(70/84/98/112 € per døgn)</a:t>
            </a:r>
          </a:p>
          <a:p>
            <a:pPr marL="0" lvl="1" indent="0">
              <a:buNone/>
            </a:pPr>
            <a:endParaRPr lang="nb-NO" altLang="nb-NO" sz="2000" dirty="0"/>
          </a:p>
          <a:p>
            <a:r>
              <a:rPr lang="nb-NO" altLang="nb-NO" sz="2000" dirty="0"/>
              <a:t>Søknadsprosessen ved UiB</a:t>
            </a:r>
          </a:p>
          <a:p>
            <a:r>
              <a:rPr lang="nb-NO" sz="2000" dirty="0">
                <a:hlinkClick r:id="rId2"/>
              </a:rPr>
              <a:t>http://</a:t>
            </a:r>
            <a:r>
              <a:rPr lang="nb-NO" sz="2000" dirty="0" smtClean="0">
                <a:hlinkClick r:id="rId2"/>
              </a:rPr>
              <a:t>www.uib.no/foransatte/92416/erasmus-tilsettmobilitet</a:t>
            </a:r>
            <a:endParaRPr lang="nb-NO" sz="2000" dirty="0" smtClean="0"/>
          </a:p>
          <a:p>
            <a:endParaRPr lang="nb-NO" altLang="nb-NO" sz="2000" dirty="0"/>
          </a:p>
          <a:p>
            <a:r>
              <a:rPr lang="nb-NO" altLang="nb-NO" sz="2000" dirty="0"/>
              <a:t>Spørsmål? </a:t>
            </a:r>
            <a:r>
              <a:rPr lang="nb-NO" altLang="nb-NO" sz="2000" dirty="0" smtClean="0"/>
              <a:t>Kontakt meg på </a:t>
            </a:r>
            <a:r>
              <a:rPr lang="nb-NO" altLang="nb-NO" sz="2000" dirty="0" smtClean="0">
                <a:hlinkClick r:id="rId3"/>
              </a:rPr>
              <a:t>kristin.skogedal@uib.no</a:t>
            </a:r>
            <a:r>
              <a:rPr lang="nb-NO" altLang="nb-NO" sz="2000" dirty="0" smtClean="0"/>
              <a:t> </a:t>
            </a:r>
            <a:r>
              <a:rPr lang="nb-NO" altLang="nb-NO" sz="2000" dirty="0"/>
              <a:t>eller telefon 55 58 90 26</a:t>
            </a:r>
          </a:p>
          <a:p>
            <a:endParaRPr lang="nb-NO" dirty="0"/>
          </a:p>
        </p:txBody>
      </p:sp>
      <p:sp>
        <p:nvSpPr>
          <p:cNvPr id="4" name="Plassholder for bunntekst 3"/>
          <p:cNvSpPr>
            <a:spLocks noGrp="1"/>
          </p:cNvSpPr>
          <p:nvPr>
            <p:ph type="ftr" sz="quarter" idx="4294967295"/>
          </p:nvPr>
        </p:nvSpPr>
        <p:spPr/>
        <p:txBody>
          <a:bodyPr/>
          <a:lstStyle/>
          <a:p>
            <a:r>
              <a:rPr lang="nb-NO" smtClean="0"/>
              <a:t>Universitetet i Bergen</a:t>
            </a:r>
            <a:endParaRPr lang="nb-NO" dirty="0"/>
          </a:p>
        </p:txBody>
      </p:sp>
      <p:sp>
        <p:nvSpPr>
          <p:cNvPr id="5" name="Plassholder for dato 4"/>
          <p:cNvSpPr>
            <a:spLocks noGrp="1"/>
          </p:cNvSpPr>
          <p:nvPr>
            <p:ph type="dt" sz="half" idx="4294967295"/>
          </p:nvPr>
        </p:nvSpPr>
        <p:spPr/>
        <p:txBody>
          <a:bodyPr/>
          <a:lstStyle/>
          <a:p>
            <a:fld id="{37795928-792A-8644-A7CB-9CB5B84A69E9}" type="datetime1">
              <a:rPr lang="x-none" smtClean="0"/>
              <a:pPr/>
              <a:t>26.10.2017</a:t>
            </a:fld>
            <a:endParaRPr lang="nb-NO" dirty="0"/>
          </a:p>
        </p:txBody>
      </p:sp>
      <p:sp>
        <p:nvSpPr>
          <p:cNvPr id="6" name="Plassholder for lysbildenummer 5"/>
          <p:cNvSpPr>
            <a:spLocks noGrp="1"/>
          </p:cNvSpPr>
          <p:nvPr>
            <p:ph type="sldNum" sz="quarter" idx="4294967295"/>
          </p:nvPr>
        </p:nvSpPr>
        <p:spPr/>
        <p:txBody>
          <a:bodyPr/>
          <a:lstStyle/>
          <a:p>
            <a:r>
              <a:rPr lang="nb-NO" smtClean="0"/>
              <a:t>Side </a:t>
            </a:r>
            <a:fld id="{06C54713-27B5-4268-B680-29C9FB350413}" type="slidenum">
              <a:rPr lang="nb-NO" smtClean="0"/>
              <a:pPr/>
              <a:t>13</a:t>
            </a:fld>
            <a:endParaRPr lang="nb-NO" dirty="0"/>
          </a:p>
        </p:txBody>
      </p:sp>
    </p:spTree>
    <p:extLst>
      <p:ext uri="{BB962C8B-B14F-4D97-AF65-F5344CB8AC3E}">
        <p14:creationId xmlns:p14="http://schemas.microsoft.com/office/powerpoint/2010/main" val="86096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2920" y="548680"/>
            <a:ext cx="7365504" cy="652934"/>
          </a:xfrm>
        </p:spPr>
        <p:txBody>
          <a:bodyPr/>
          <a:lstStyle/>
          <a:p>
            <a:r>
              <a:rPr lang="nb-NO" dirty="0" smtClean="0"/>
              <a:t>Nordisk funksjonærutveksling</a:t>
            </a:r>
            <a:endParaRPr lang="nb-NO" dirty="0"/>
          </a:p>
        </p:txBody>
      </p:sp>
      <p:sp>
        <p:nvSpPr>
          <p:cNvPr id="3" name="Plassholder for innhold 2"/>
          <p:cNvSpPr>
            <a:spLocks noGrp="1"/>
          </p:cNvSpPr>
          <p:nvPr>
            <p:ph idx="1"/>
          </p:nvPr>
        </p:nvSpPr>
        <p:spPr>
          <a:xfrm>
            <a:off x="1022920" y="1412776"/>
            <a:ext cx="7365504" cy="4359189"/>
          </a:xfrm>
        </p:spPr>
        <p:txBody>
          <a:bodyPr>
            <a:normAutofit fontScale="77500" lnSpcReduction="20000"/>
          </a:bodyPr>
          <a:lstStyle/>
          <a:p>
            <a:endParaRPr lang="nb-NO" dirty="0" smtClean="0"/>
          </a:p>
          <a:p>
            <a:r>
              <a:rPr lang="nb-NO" dirty="0" smtClean="0"/>
              <a:t>Gjelder alle statlig ansatte, kjent med offentlig forvaltning i andre nordiske land</a:t>
            </a:r>
          </a:p>
          <a:p>
            <a:endParaRPr lang="nb-NO" dirty="0" smtClean="0"/>
          </a:p>
          <a:p>
            <a:r>
              <a:rPr lang="nb-NO" dirty="0" smtClean="0"/>
              <a:t>Forutsetninger: Får beholde lønn og søker utveksling til et annet nordisk land</a:t>
            </a:r>
          </a:p>
          <a:p>
            <a:endParaRPr lang="nb-NO" dirty="0" smtClean="0"/>
          </a:p>
          <a:p>
            <a:r>
              <a:rPr lang="nb-NO" dirty="0" smtClean="0"/>
              <a:t>Utvekslingsstipend søkes nasjonalt, inntil 11000 DKK per måned + reisestøtte</a:t>
            </a:r>
          </a:p>
          <a:p>
            <a:endParaRPr lang="nb-NO" dirty="0" smtClean="0"/>
          </a:p>
          <a:p>
            <a:r>
              <a:rPr lang="nb-NO" dirty="0" smtClean="0"/>
              <a:t>En til to måneder, inntil seks måneder</a:t>
            </a:r>
          </a:p>
          <a:p>
            <a:endParaRPr lang="nb-NO" dirty="0"/>
          </a:p>
          <a:p>
            <a:r>
              <a:rPr lang="nb-NO" dirty="0">
                <a:hlinkClick r:id="rId2"/>
              </a:rPr>
              <a:t>http://</a:t>
            </a:r>
            <a:r>
              <a:rPr lang="nb-NO" dirty="0" smtClean="0">
                <a:hlinkClick r:id="rId2"/>
              </a:rPr>
              <a:t>www.norden.org/no/nordisk-ministerraad/samarbeidsministrene-mr-sam/nordisk-funksjonaerutveksling-tjut/om-nordisk-funksjonaerutveksling</a:t>
            </a:r>
            <a:r>
              <a:rPr lang="nb-NO" dirty="0" smtClean="0"/>
              <a:t> </a:t>
            </a:r>
            <a:endParaRPr lang="nb-NO" dirty="0"/>
          </a:p>
        </p:txBody>
      </p:sp>
      <p:sp>
        <p:nvSpPr>
          <p:cNvPr id="4" name="Plassholder for bunntekst 3"/>
          <p:cNvSpPr>
            <a:spLocks noGrp="1"/>
          </p:cNvSpPr>
          <p:nvPr>
            <p:ph type="ftr" sz="quarter" idx="4294967295"/>
          </p:nvPr>
        </p:nvSpPr>
        <p:spPr/>
        <p:txBody>
          <a:bodyPr/>
          <a:lstStyle/>
          <a:p>
            <a:r>
              <a:rPr lang="nb-NO" smtClean="0"/>
              <a:t>Universitetet i Bergen</a:t>
            </a:r>
            <a:endParaRPr lang="nb-NO" dirty="0"/>
          </a:p>
        </p:txBody>
      </p:sp>
      <p:sp>
        <p:nvSpPr>
          <p:cNvPr id="5" name="Plassholder for dato 4"/>
          <p:cNvSpPr>
            <a:spLocks noGrp="1"/>
          </p:cNvSpPr>
          <p:nvPr>
            <p:ph type="dt" sz="half" idx="4294967295"/>
          </p:nvPr>
        </p:nvSpPr>
        <p:spPr/>
        <p:txBody>
          <a:bodyPr/>
          <a:lstStyle/>
          <a:p>
            <a:fld id="{37795928-792A-8644-A7CB-9CB5B84A69E9}" type="datetime1">
              <a:rPr lang="x-none" smtClean="0"/>
              <a:pPr/>
              <a:t>26.10.2017</a:t>
            </a:fld>
            <a:endParaRPr lang="nb-NO" dirty="0"/>
          </a:p>
        </p:txBody>
      </p:sp>
      <p:sp>
        <p:nvSpPr>
          <p:cNvPr id="6" name="Plassholder for lysbildenummer 5"/>
          <p:cNvSpPr>
            <a:spLocks noGrp="1"/>
          </p:cNvSpPr>
          <p:nvPr>
            <p:ph type="sldNum" sz="quarter" idx="4294967295"/>
          </p:nvPr>
        </p:nvSpPr>
        <p:spPr/>
        <p:txBody>
          <a:bodyPr/>
          <a:lstStyle/>
          <a:p>
            <a:r>
              <a:rPr lang="nb-NO" smtClean="0"/>
              <a:t>Side </a:t>
            </a:r>
            <a:fld id="{06C54713-27B5-4268-B680-29C9FB350413}" type="slidenum">
              <a:rPr lang="nb-NO" smtClean="0"/>
              <a:pPr/>
              <a:t>14</a:t>
            </a:fld>
            <a:endParaRPr lang="nb-NO" dirty="0"/>
          </a:p>
        </p:txBody>
      </p:sp>
    </p:spTree>
    <p:extLst>
      <p:ext uri="{BB962C8B-B14F-4D97-AF65-F5344CB8AC3E}">
        <p14:creationId xmlns:p14="http://schemas.microsoft.com/office/powerpoint/2010/main" val="347054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86011" y="-718889"/>
            <a:ext cx="8280920"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a:t>Her kan du skrive enhet/tilhørighet. Sett blank hvis dette ikke er aktuelt. </a:t>
            </a:r>
            <a:br>
              <a:rPr lang="nb-NO" sz="1200" i="1" dirty="0"/>
            </a:br>
            <a:r>
              <a:rPr lang="nb-NO" sz="1200" i="1" dirty="0"/>
              <a:t>Innhold i dette feltet styres her: Meny -&gt; </a:t>
            </a:r>
            <a:r>
              <a:rPr lang="nb-NO" sz="1200" i="1" dirty="0" smtClean="0"/>
              <a:t>Sett inn (Mac=Vis) </a:t>
            </a:r>
            <a:r>
              <a:rPr lang="nb-NO" sz="1200" i="1" dirty="0"/>
              <a:t>-&gt; Topptekst og bunntekst</a:t>
            </a:r>
          </a:p>
        </p:txBody>
      </p:sp>
      <p:cxnSp>
        <p:nvCxnSpPr>
          <p:cNvPr id="6" name="Rett pil 5"/>
          <p:cNvCxnSpPr/>
          <p:nvPr/>
        </p:nvCxnSpPr>
        <p:spPr>
          <a:xfrm>
            <a:off x="4510471" y="-257224"/>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ittel 16"/>
          <p:cNvSpPr>
            <a:spLocks noGrp="1"/>
          </p:cNvSpPr>
          <p:nvPr>
            <p:ph type="ctrTitle"/>
          </p:nvPr>
        </p:nvSpPr>
        <p:spPr/>
        <p:txBody>
          <a:bodyPr/>
          <a:lstStyle/>
          <a:p>
            <a:r>
              <a:rPr lang="nb-NO" dirty="0" smtClean="0"/>
              <a:t>Internasjonale forskere</a:t>
            </a:r>
            <a:br>
              <a:rPr lang="nb-NO" dirty="0" smtClean="0"/>
            </a:br>
            <a:r>
              <a:rPr lang="nb-NO" dirty="0" smtClean="0"/>
              <a:t>til UiB</a:t>
            </a:r>
            <a:endParaRPr lang="nb-NO" dirty="0"/>
          </a:p>
        </p:txBody>
      </p:sp>
      <p:sp>
        <p:nvSpPr>
          <p:cNvPr id="18" name="Undertittel 17"/>
          <p:cNvSpPr>
            <a:spLocks noGrp="1"/>
          </p:cNvSpPr>
          <p:nvPr>
            <p:ph type="subTitle" idx="1"/>
          </p:nvPr>
        </p:nvSpPr>
        <p:spPr/>
        <p:txBody>
          <a:bodyPr/>
          <a:lstStyle/>
          <a:p>
            <a:r>
              <a:rPr lang="nb-NO" sz="3600" b="1" dirty="0" smtClean="0"/>
              <a:t>Signe Knappskog</a:t>
            </a:r>
            <a:br>
              <a:rPr lang="nb-NO" sz="3600" b="1" dirty="0" smtClean="0"/>
            </a:br>
            <a:endParaRPr lang="nb-NO" sz="1000" b="1" dirty="0" smtClean="0"/>
          </a:p>
          <a:p>
            <a:r>
              <a:rPr lang="nb-NO" dirty="0" smtClean="0"/>
              <a:t>Onsdag 25.oktober 2017</a:t>
            </a:r>
            <a:endParaRPr lang="nb-NO" dirty="0"/>
          </a:p>
        </p:txBody>
      </p:sp>
      <p:sp>
        <p:nvSpPr>
          <p:cNvPr id="25" name="Plassholder for bunntekst 24"/>
          <p:cNvSpPr>
            <a:spLocks noGrp="1"/>
          </p:cNvSpPr>
          <p:nvPr>
            <p:ph type="ftr" sz="quarter" idx="4294967295"/>
          </p:nvPr>
        </p:nvSpPr>
        <p:spPr/>
        <p:txBody>
          <a:bodyPr/>
          <a:lstStyle/>
          <a:p>
            <a:r>
              <a:rPr lang="nb-NO" smtClean="0"/>
              <a:t>Universitetet i Bergen</a:t>
            </a:r>
            <a:endParaRPr lang="nb-NO" dirty="0"/>
          </a:p>
        </p:txBody>
      </p:sp>
    </p:spTree>
    <p:extLst>
      <p:ext uri="{BB962C8B-B14F-4D97-AF65-F5344CB8AC3E}">
        <p14:creationId xmlns:p14="http://schemas.microsoft.com/office/powerpoint/2010/main" val="247078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Innreisende forskere</a:t>
            </a:r>
            <a:endParaRPr lang="nb-NO" dirty="0"/>
          </a:p>
        </p:txBody>
      </p:sp>
      <p:sp>
        <p:nvSpPr>
          <p:cNvPr id="3" name="Content Placeholder 2"/>
          <p:cNvSpPr>
            <a:spLocks noGrp="1"/>
          </p:cNvSpPr>
          <p:nvPr>
            <p:ph idx="1"/>
          </p:nvPr>
        </p:nvSpPr>
        <p:spPr/>
        <p:txBody>
          <a:bodyPr>
            <a:normAutofit lnSpcReduction="10000"/>
          </a:bodyPr>
          <a:lstStyle/>
          <a:p>
            <a:r>
              <a:rPr lang="nb-NO" dirty="0" smtClean="0"/>
              <a:t>Informasjon </a:t>
            </a:r>
            <a:r>
              <a:rPr lang="nb-NO" dirty="0"/>
              <a:t>og hjelp i forhold til internasjonale forskere, både ansatte og gjester</a:t>
            </a:r>
            <a:r>
              <a:rPr lang="nb-NO" dirty="0" smtClean="0"/>
              <a:t>.</a:t>
            </a:r>
            <a:br>
              <a:rPr lang="nb-NO" dirty="0" smtClean="0"/>
            </a:br>
            <a:endParaRPr lang="nb-NO" dirty="0"/>
          </a:p>
          <a:p>
            <a:r>
              <a:rPr lang="nb-NO" dirty="0" smtClean="0"/>
              <a:t>Bidra fra </a:t>
            </a:r>
            <a:r>
              <a:rPr lang="nb-NO" dirty="0"/>
              <a:t>rekrutterings- og planleggingsfasen til forskeren er veletablert </a:t>
            </a:r>
            <a:r>
              <a:rPr lang="nb-NO" dirty="0" smtClean="0"/>
              <a:t>eller </a:t>
            </a:r>
            <a:r>
              <a:rPr lang="nb-NO" dirty="0"/>
              <a:t>skal hjem igjen</a:t>
            </a:r>
            <a:r>
              <a:rPr lang="nb-NO" dirty="0" smtClean="0"/>
              <a:t>.</a:t>
            </a:r>
            <a:br>
              <a:rPr lang="nb-NO" dirty="0" smtClean="0"/>
            </a:br>
            <a:endParaRPr lang="nb-NO" dirty="0"/>
          </a:p>
          <a:p>
            <a:r>
              <a:rPr lang="nb-NO" dirty="0" smtClean="0"/>
              <a:t>Informasjon og assistanse til institutter/enheter </a:t>
            </a:r>
            <a:r>
              <a:rPr lang="nb-NO" dirty="0"/>
              <a:t>som er vertskap for internasjonale forskere, eller forskerne og deres medfølgende som tar direkte kontakt med oss.</a:t>
            </a:r>
          </a:p>
          <a:p>
            <a:endParaRPr lang="nb-NO" dirty="0" smtClean="0"/>
          </a:p>
          <a:p>
            <a:endParaRPr lang="nb-NO" dirty="0"/>
          </a:p>
        </p:txBody>
      </p:sp>
      <p:sp>
        <p:nvSpPr>
          <p:cNvPr id="4" name="Date Placeholder 3"/>
          <p:cNvSpPr>
            <a:spLocks noGrp="1"/>
          </p:cNvSpPr>
          <p:nvPr>
            <p:ph type="dt" sz="half" idx="10"/>
          </p:nvPr>
        </p:nvSpPr>
        <p:spPr/>
        <p:txBody>
          <a:bodyPr/>
          <a:lstStyle/>
          <a:p>
            <a:fld id="{37795928-792A-8644-A7CB-9CB5B84A69E9}" type="datetime1">
              <a:rPr lang="x-none" smtClean="0"/>
              <a:pPr/>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16</a:t>
            </a:fld>
            <a:endParaRPr lang="nb-NO" dirty="0"/>
          </a:p>
        </p:txBody>
      </p:sp>
    </p:spTree>
    <p:extLst>
      <p:ext uri="{BB962C8B-B14F-4D97-AF65-F5344CB8AC3E}">
        <p14:creationId xmlns:p14="http://schemas.microsoft.com/office/powerpoint/2010/main" val="8950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Informasjon</a:t>
            </a:r>
            <a:endParaRPr lang="nb-NO" dirty="0"/>
          </a:p>
        </p:txBody>
      </p:sp>
      <p:sp>
        <p:nvSpPr>
          <p:cNvPr id="3" name="Content Placeholder 2"/>
          <p:cNvSpPr>
            <a:spLocks noGrp="1"/>
          </p:cNvSpPr>
          <p:nvPr>
            <p:ph idx="1"/>
          </p:nvPr>
        </p:nvSpPr>
        <p:spPr/>
        <p:txBody>
          <a:bodyPr/>
          <a:lstStyle/>
          <a:p>
            <a:r>
              <a:rPr lang="nb-NO" dirty="0"/>
              <a:t>Nettsider – www.uib.no/en/ir</a:t>
            </a:r>
          </a:p>
          <a:p>
            <a:r>
              <a:rPr lang="nb-NO" dirty="0" err="1"/>
              <a:t>Newsletter</a:t>
            </a:r>
            <a:r>
              <a:rPr lang="nb-NO" dirty="0"/>
              <a:t> om aktiviteter til </a:t>
            </a:r>
            <a:r>
              <a:rPr lang="nb-NO" dirty="0" err="1"/>
              <a:t>forskerene</a:t>
            </a:r>
            <a:endParaRPr lang="nb-NO" dirty="0"/>
          </a:p>
          <a:p>
            <a:r>
              <a:rPr lang="nb-NO" dirty="0"/>
              <a:t>Epost Internasjonal HR om møter, endringer </a:t>
            </a:r>
            <a:r>
              <a:rPr lang="nb-NO" dirty="0" err="1"/>
              <a:t>o.l</a:t>
            </a:r>
            <a:endParaRPr lang="nb-NO" dirty="0"/>
          </a:p>
          <a:p>
            <a:r>
              <a:rPr lang="nb-NO" dirty="0"/>
              <a:t>Veiledning/rådgiving før/under og etter </a:t>
            </a:r>
          </a:p>
          <a:p>
            <a:r>
              <a:rPr lang="nb-NO" dirty="0"/>
              <a:t>Introduksjonsseminar ca. hver 6.uke</a:t>
            </a:r>
          </a:p>
          <a:p>
            <a:r>
              <a:rPr lang="nb-NO" dirty="0"/>
              <a:t>Ulike </a:t>
            </a:r>
            <a:r>
              <a:rPr lang="nb-NO" dirty="0" err="1"/>
              <a:t>info.møter</a:t>
            </a:r>
            <a:endParaRPr lang="nb-NO" dirty="0"/>
          </a:p>
          <a:p>
            <a:endParaRPr lang="nb-NO" dirty="0"/>
          </a:p>
          <a:p>
            <a:r>
              <a:rPr lang="nb-NO" dirty="0"/>
              <a:t>Et tilbud for medfølgende</a:t>
            </a:r>
          </a:p>
          <a:p>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17</a:t>
            </a:fld>
            <a:endParaRPr lang="nb-NO" dirty="0"/>
          </a:p>
        </p:txBody>
      </p:sp>
    </p:spTree>
    <p:extLst>
      <p:ext uri="{BB962C8B-B14F-4D97-AF65-F5344CB8AC3E}">
        <p14:creationId xmlns:p14="http://schemas.microsoft.com/office/powerpoint/2010/main" val="301119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Hjelp og info til hva?</a:t>
            </a:r>
          </a:p>
        </p:txBody>
      </p:sp>
      <p:sp>
        <p:nvSpPr>
          <p:cNvPr id="3" name="Content Placeholder 2"/>
          <p:cNvSpPr>
            <a:spLocks noGrp="1"/>
          </p:cNvSpPr>
          <p:nvPr>
            <p:ph idx="1"/>
          </p:nvPr>
        </p:nvSpPr>
        <p:spPr/>
        <p:txBody>
          <a:bodyPr/>
          <a:lstStyle/>
          <a:p>
            <a:r>
              <a:rPr lang="nb-NO" dirty="0"/>
              <a:t>Immigrasjon: regler, praktisk og oppfølging</a:t>
            </a:r>
          </a:p>
          <a:p>
            <a:r>
              <a:rPr lang="nb-NO" dirty="0"/>
              <a:t>Skatt, lønn og bank</a:t>
            </a:r>
          </a:p>
          <a:p>
            <a:r>
              <a:rPr lang="nb-NO" dirty="0"/>
              <a:t>Finne frem til rett instans</a:t>
            </a:r>
          </a:p>
          <a:p>
            <a:r>
              <a:rPr lang="nb-NO" dirty="0"/>
              <a:t>Helsetjenester</a:t>
            </a:r>
          </a:p>
          <a:p>
            <a:r>
              <a:rPr lang="nb-NO" dirty="0"/>
              <a:t>Familie</a:t>
            </a:r>
          </a:p>
          <a:p>
            <a:r>
              <a:rPr lang="nb-NO" dirty="0"/>
              <a:t>Norskkurs</a:t>
            </a:r>
          </a:p>
          <a:p>
            <a:endParaRPr lang="nb-NO" dirty="0"/>
          </a:p>
          <a:p>
            <a:r>
              <a:rPr lang="nb-NO" dirty="0"/>
              <a:t>Bolig – </a:t>
            </a:r>
            <a:r>
              <a:rPr lang="nb-NO" dirty="0" err="1"/>
              <a:t>Doreen</a:t>
            </a:r>
            <a:r>
              <a:rPr lang="nb-NO" dirty="0"/>
              <a:t> Ryland 50 % HR</a:t>
            </a:r>
          </a:p>
          <a:p>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18</a:t>
            </a:fld>
            <a:endParaRPr lang="nb-NO" dirty="0"/>
          </a:p>
        </p:txBody>
      </p:sp>
    </p:spTree>
    <p:extLst>
      <p:ext uri="{BB962C8B-B14F-4D97-AF65-F5344CB8AC3E}">
        <p14:creationId xmlns:p14="http://schemas.microsoft.com/office/powerpoint/2010/main" val="178239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19</a:t>
            </a:fld>
            <a:endParaRPr lang="nb-NO" dirty="0"/>
          </a:p>
        </p:txBody>
      </p:sp>
      <p:graphicFrame>
        <p:nvGraphicFramePr>
          <p:cNvPr id="10" name="Content Placeholder 6"/>
          <p:cNvGraphicFramePr>
            <a:graphicFrameLocks/>
          </p:cNvGraphicFramePr>
          <p:nvPr>
            <p:extLst>
              <p:ext uri="{D42A27DB-BD31-4B8C-83A1-F6EECF244321}">
                <p14:modId xmlns:p14="http://schemas.microsoft.com/office/powerpoint/2010/main" val="837373755"/>
              </p:ext>
            </p:extLst>
          </p:nvPr>
        </p:nvGraphicFramePr>
        <p:xfrm>
          <a:off x="611560" y="530649"/>
          <a:ext cx="7416824" cy="6013704"/>
        </p:xfrm>
        <a:graphic>
          <a:graphicData uri="http://schemas.openxmlformats.org/drawingml/2006/table">
            <a:tbl>
              <a:tblPr firstRow="1" firstCol="1" bandRow="1">
                <a:tableStyleId>{5C22544A-7EE6-4342-B048-85BDC9FD1C3A}</a:tableStyleId>
              </a:tblPr>
              <a:tblGrid>
                <a:gridCol w="2772645">
                  <a:extLst>
                    <a:ext uri="{9D8B030D-6E8A-4147-A177-3AD203B41FA5}">
                      <a16:colId xmlns:a16="http://schemas.microsoft.com/office/drawing/2014/main" val="1429850889"/>
                    </a:ext>
                  </a:extLst>
                </a:gridCol>
                <a:gridCol w="2356748">
                  <a:extLst>
                    <a:ext uri="{9D8B030D-6E8A-4147-A177-3AD203B41FA5}">
                      <a16:colId xmlns:a16="http://schemas.microsoft.com/office/drawing/2014/main" val="2618293087"/>
                    </a:ext>
                  </a:extLst>
                </a:gridCol>
                <a:gridCol w="2287431">
                  <a:extLst>
                    <a:ext uri="{9D8B030D-6E8A-4147-A177-3AD203B41FA5}">
                      <a16:colId xmlns:a16="http://schemas.microsoft.com/office/drawing/2014/main" val="2362262462"/>
                    </a:ext>
                  </a:extLst>
                </a:gridCol>
              </a:tblGrid>
              <a:tr h="1341085">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100" noProof="0" dirty="0" smtClean="0">
                          <a:effectLst/>
                        </a:rPr>
                        <a:t>November</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1/11 </a:t>
                      </a:r>
                      <a:r>
                        <a:rPr lang="en-GB" sz="1100" b="1" noProof="0" dirty="0" err="1" smtClean="0">
                          <a:solidFill>
                            <a:srgbClr val="7030A0"/>
                          </a:solidFill>
                          <a:effectLst/>
                        </a:rPr>
                        <a:t>Språklunsj</a:t>
                      </a:r>
                      <a:r>
                        <a:rPr lang="en-GB" sz="1100" b="1" noProof="0" dirty="0" smtClean="0">
                          <a:solidFill>
                            <a:srgbClr val="7030A0"/>
                          </a:solidFill>
                          <a:effectLst/>
                        </a:rPr>
                        <a:t> </a:t>
                      </a:r>
                      <a:r>
                        <a:rPr lang="en-GB" sz="1100" b="1" noProof="0" dirty="0" err="1" smtClean="0">
                          <a:solidFill>
                            <a:srgbClr val="7030A0"/>
                          </a:solidFill>
                          <a:effectLst/>
                        </a:rPr>
                        <a:t>Haukeland</a:t>
                      </a:r>
                      <a:r>
                        <a:rPr lang="en-GB" sz="1100" b="1" noProof="0" dirty="0" smtClean="0">
                          <a:solidFill>
                            <a:srgbClr val="7030A0"/>
                          </a:solidFill>
                          <a:effectLst/>
                        </a:rPr>
                        <a:t> </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22/11 Working</a:t>
                      </a:r>
                      <a:r>
                        <a:rPr lang="en-GB" sz="1100" b="1" baseline="0" noProof="0" dirty="0" smtClean="0">
                          <a:solidFill>
                            <a:srgbClr val="7030A0"/>
                          </a:solidFill>
                          <a:effectLst/>
                        </a:rPr>
                        <a:t> with Norwegians</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baseline="0" noProof="0" dirty="0" err="1" smtClean="0">
                          <a:solidFill>
                            <a:srgbClr val="7030A0"/>
                          </a:solidFill>
                          <a:effectLst/>
                        </a:rPr>
                        <a:t>Sosial</a:t>
                      </a:r>
                      <a:r>
                        <a:rPr lang="en-GB" sz="1100" b="1" baseline="0" noProof="0" dirty="0" smtClean="0">
                          <a:solidFill>
                            <a:srgbClr val="7030A0"/>
                          </a:solidFill>
                          <a:effectLst/>
                        </a:rPr>
                        <a:t> </a:t>
                      </a:r>
                      <a:r>
                        <a:rPr lang="en-GB" sz="1100" b="1" baseline="0" noProof="0" dirty="0" err="1" smtClean="0">
                          <a:solidFill>
                            <a:srgbClr val="7030A0"/>
                          </a:solidFill>
                          <a:effectLst/>
                        </a:rPr>
                        <a:t>aktivitet</a:t>
                      </a:r>
                      <a:endParaRPr lang="en-GB" sz="1100" b="1" baseline="0" noProof="0" dirty="0" smtClean="0">
                        <a:solidFill>
                          <a:srgbClr val="7030A0"/>
                        </a:solidFill>
                        <a:effectLst/>
                      </a:endParaRPr>
                    </a:p>
                  </a:txBody>
                  <a:tcPr marL="68583" marR="68583"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100" noProof="0" dirty="0" smtClean="0">
                          <a:effectLst/>
                        </a:rPr>
                        <a:t>December</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err="1" smtClean="0">
                          <a:solidFill>
                            <a:srgbClr val="7030A0"/>
                          </a:solidFill>
                          <a:effectLst/>
                        </a:rPr>
                        <a:t>Sosialt</a:t>
                      </a:r>
                      <a:r>
                        <a:rPr lang="en-GB" sz="1100" b="1" noProof="0" dirty="0" smtClean="0">
                          <a:solidFill>
                            <a:srgbClr val="7030A0"/>
                          </a:solidFill>
                          <a:effectLst/>
                        </a:rPr>
                        <a:t>(?)</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12/12 Intro. seminar part 1(+2)</a:t>
                      </a:r>
                      <a:br>
                        <a:rPr lang="en-GB" sz="1100" b="1" noProof="0" dirty="0" smtClean="0">
                          <a:solidFill>
                            <a:srgbClr val="7030A0"/>
                          </a:solidFill>
                          <a:effectLst/>
                        </a:rPr>
                      </a:br>
                      <a:r>
                        <a:rPr lang="en-GB" sz="1100" b="1" noProof="0" dirty="0" smtClean="0">
                          <a:solidFill>
                            <a:srgbClr val="7030A0"/>
                          </a:solidFill>
                          <a:effectLst/>
                        </a:rPr>
                        <a:t/>
                      </a:r>
                      <a:br>
                        <a:rPr lang="en-GB" sz="1100" b="1" noProof="0" dirty="0" smtClean="0">
                          <a:solidFill>
                            <a:srgbClr val="7030A0"/>
                          </a:solidFill>
                          <a:effectLst/>
                        </a:rPr>
                      </a:br>
                      <a:r>
                        <a:rPr lang="en-GB" sz="1100" b="1" noProof="0" dirty="0" err="1" smtClean="0">
                          <a:solidFill>
                            <a:srgbClr val="7030A0"/>
                          </a:solidFill>
                          <a:effectLst/>
                        </a:rPr>
                        <a:t>Språklunsj</a:t>
                      </a:r>
                      <a:r>
                        <a:rPr lang="en-GB" sz="1100" noProof="0" dirty="0" smtClean="0">
                          <a:effectLst/>
                        </a:rPr>
                        <a:t/>
                      </a:r>
                      <a:br>
                        <a:rPr lang="en-GB" sz="1100" noProof="0" dirty="0" smtClean="0">
                          <a:effectLst/>
                        </a:rPr>
                      </a:br>
                      <a:endParaRPr lang="en-GB" sz="1100" noProof="0" dirty="0">
                        <a:effectLst/>
                      </a:endParaRPr>
                    </a:p>
                  </a:txBody>
                  <a:tcPr marL="68583" marR="68583"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200" b="1" noProof="0" dirty="0" smtClean="0">
                          <a:solidFill>
                            <a:schemeClr val="bg1"/>
                          </a:solidFill>
                          <a:effectLst/>
                        </a:rPr>
                        <a:t>January</a:t>
                      </a:r>
                    </a:p>
                    <a:p>
                      <a:pPr marL="0" marR="0" indent="0" algn="ctr" defTabSz="914400" rtl="0" eaLnBrk="1" fontAlgn="auto" latinLnBrk="0" hangingPunct="1">
                        <a:lnSpc>
                          <a:spcPct val="115000"/>
                        </a:lnSpc>
                        <a:spcBef>
                          <a:spcPts val="0"/>
                        </a:spcBef>
                        <a:spcAft>
                          <a:spcPts val="1000"/>
                        </a:spcAft>
                        <a:buClrTx/>
                        <a:buSzTx/>
                        <a:buFontTx/>
                        <a:buNone/>
                        <a:tabLst/>
                        <a:defRPr/>
                      </a:pPr>
                      <a:endParaRPr lang="en-GB" sz="1200" b="1" noProof="0" dirty="0" smtClean="0">
                        <a:solidFill>
                          <a:schemeClr val="bg1"/>
                        </a:solidFill>
                        <a:effectLst/>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en-GB" sz="1200" b="1" noProof="0" dirty="0" smtClean="0">
                          <a:solidFill>
                            <a:schemeClr val="bg1"/>
                          </a:solidFill>
                          <a:effectLst/>
                        </a:rPr>
                        <a:t>PERMISJON</a:t>
                      </a:r>
                    </a:p>
                  </a:txBody>
                  <a:tcPr marL="68583" marR="68583" marT="0" marB="0">
                    <a:solidFill>
                      <a:schemeClr val="accent1">
                        <a:lumMod val="20000"/>
                        <a:lumOff val="80000"/>
                      </a:schemeClr>
                    </a:solidFill>
                  </a:tcPr>
                </a:tc>
                <a:extLst>
                  <a:ext uri="{0D108BD9-81ED-4DB2-BD59-A6C34878D82A}">
                    <a16:rowId xmlns:a16="http://schemas.microsoft.com/office/drawing/2014/main" val="2848485966"/>
                  </a:ext>
                </a:extLst>
              </a:tr>
              <a:tr h="1415590">
                <a:tc>
                  <a:txBody>
                    <a:bodyPr/>
                    <a:lstStyle/>
                    <a:p>
                      <a:pPr algn="ctr">
                        <a:lnSpc>
                          <a:spcPct val="115000"/>
                        </a:lnSpc>
                        <a:spcAft>
                          <a:spcPts val="1000"/>
                        </a:spcAft>
                      </a:pPr>
                      <a:r>
                        <a:rPr lang="en-GB" sz="1100" b="1" noProof="0" dirty="0" smtClean="0">
                          <a:effectLst/>
                        </a:rPr>
                        <a:t>October</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2/10 Information</a:t>
                      </a:r>
                      <a:r>
                        <a:rPr lang="en-GB" sz="1100" b="1" baseline="0" noProof="0" dirty="0" smtClean="0">
                          <a:solidFill>
                            <a:srgbClr val="7030A0"/>
                          </a:solidFill>
                          <a:effectLst/>
                        </a:rPr>
                        <a:t> meeting SPK </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20/10 Intro. seminar part 1</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30/10 </a:t>
                      </a:r>
                      <a:r>
                        <a:rPr lang="en-GB" sz="1100" b="1" noProof="0" dirty="0" err="1" smtClean="0">
                          <a:solidFill>
                            <a:srgbClr val="7030A0"/>
                          </a:solidFill>
                          <a:effectLst/>
                        </a:rPr>
                        <a:t>Bryggen</a:t>
                      </a:r>
                      <a:r>
                        <a:rPr lang="en-GB" sz="1100" b="1" baseline="0" noProof="0" dirty="0" smtClean="0">
                          <a:solidFill>
                            <a:srgbClr val="7030A0"/>
                          </a:solidFill>
                          <a:effectLst/>
                        </a:rPr>
                        <a:t> Museum</a:t>
                      </a:r>
                      <a:endParaRPr lang="en-GB" sz="1100" b="1" noProof="0" dirty="0" smtClean="0">
                        <a:solidFill>
                          <a:srgbClr val="7030A0"/>
                        </a:solidFill>
                        <a:effectLst/>
                      </a:endParaRPr>
                    </a:p>
                  </a:txBody>
                  <a:tcPr marL="68583" marR="68583" marT="0" marB="0"/>
                </a:tc>
                <a:tc>
                  <a:txBody>
                    <a:bodyPr/>
                    <a:lstStyle/>
                    <a:p>
                      <a:pPr algn="ctr">
                        <a:lnSpc>
                          <a:spcPct val="115000"/>
                        </a:lnSpc>
                        <a:spcAft>
                          <a:spcPts val="1000"/>
                        </a:spcAft>
                      </a:pPr>
                      <a:r>
                        <a:rPr lang="en-GB" sz="1100" noProof="0" dirty="0" smtClean="0">
                          <a:effectLst/>
                        </a:rPr>
                        <a:t> </a:t>
                      </a:r>
                      <a:endParaRPr lang="en-GB" sz="1100" noProof="0" dirty="0">
                        <a:effectLst/>
                        <a:latin typeface="Calibri"/>
                        <a:ea typeface="Calibri"/>
                        <a:cs typeface="Times New Roman"/>
                      </a:endParaRPr>
                    </a:p>
                  </a:txBody>
                  <a:tcPr marL="68583" marR="68583" marT="0" marB="0"/>
                </a:tc>
                <a:tc>
                  <a:txBody>
                    <a:bodyPr/>
                    <a:lstStyle/>
                    <a:p>
                      <a:pPr algn="ctr">
                        <a:lnSpc>
                          <a:spcPct val="115000"/>
                        </a:lnSpc>
                        <a:spcAft>
                          <a:spcPts val="1000"/>
                        </a:spcAft>
                      </a:pPr>
                      <a:r>
                        <a:rPr lang="en-GB" sz="1100" b="1" noProof="0" dirty="0" smtClean="0">
                          <a:effectLst/>
                        </a:rPr>
                        <a:t>February</a:t>
                      </a:r>
                    </a:p>
                    <a:p>
                      <a:pPr algn="ctr">
                        <a:lnSpc>
                          <a:spcPct val="115000"/>
                        </a:lnSpc>
                        <a:spcAft>
                          <a:spcPts val="1000"/>
                        </a:spcAft>
                      </a:pPr>
                      <a:r>
                        <a:rPr lang="en-GB" sz="1100" b="1" noProof="0" dirty="0" smtClean="0">
                          <a:solidFill>
                            <a:srgbClr val="7030A0"/>
                          </a:solidFill>
                          <a:effectLst/>
                        </a:rPr>
                        <a:t>23/2-17: Introduction Seminar for New Employees</a:t>
                      </a:r>
                    </a:p>
                  </a:txBody>
                  <a:tcPr marL="68583" marR="68583" marT="0" marB="0"/>
                </a:tc>
                <a:extLst>
                  <a:ext uri="{0D108BD9-81ED-4DB2-BD59-A6C34878D82A}">
                    <a16:rowId xmlns:a16="http://schemas.microsoft.com/office/drawing/2014/main" val="1419398037"/>
                  </a:ext>
                </a:extLst>
              </a:tr>
              <a:tr h="917302">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effectLst/>
                        </a:rPr>
                        <a:t>September</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Intro. Seminar part 1</a:t>
                      </a:r>
                      <a:br>
                        <a:rPr lang="en-GB" sz="1100" b="1" noProof="0" dirty="0" smtClean="0">
                          <a:solidFill>
                            <a:srgbClr val="7030A0"/>
                          </a:solidFill>
                          <a:effectLst/>
                        </a:rPr>
                      </a:br>
                      <a:r>
                        <a:rPr lang="en-GB" sz="1100" b="1" noProof="0" dirty="0" smtClean="0">
                          <a:solidFill>
                            <a:srgbClr val="7030A0"/>
                          </a:solidFill>
                          <a:effectLst/>
                        </a:rPr>
                        <a:t>Explore Bergen: </a:t>
                      </a:r>
                      <a:r>
                        <a:rPr lang="en-GB" sz="1100" b="1" noProof="0" dirty="0" err="1" smtClean="0">
                          <a:solidFill>
                            <a:srgbClr val="7030A0"/>
                          </a:solidFill>
                          <a:effectLst/>
                        </a:rPr>
                        <a:t>Møhlenpris</a:t>
                      </a:r>
                      <a:endParaRPr lang="en-GB" sz="1100" b="1" noProof="0" dirty="0" smtClean="0">
                        <a:solidFill>
                          <a:srgbClr val="7030A0"/>
                        </a:solidFill>
                        <a:effectLst/>
                      </a:endParaRPr>
                    </a:p>
                  </a:txBody>
                  <a:tcPr marL="68583" marR="68583" marT="0" marB="0">
                    <a:solidFill>
                      <a:schemeClr val="accent6">
                        <a:lumMod val="20000"/>
                        <a:lumOff val="80000"/>
                      </a:schemeClr>
                    </a:solidFill>
                  </a:tcPr>
                </a:tc>
                <a:tc>
                  <a:txBody>
                    <a:bodyPr/>
                    <a:lstStyle/>
                    <a:p>
                      <a:pPr algn="ctr">
                        <a:lnSpc>
                          <a:spcPct val="115000"/>
                        </a:lnSpc>
                        <a:spcAft>
                          <a:spcPts val="1000"/>
                        </a:spcAft>
                      </a:pPr>
                      <a:r>
                        <a:rPr lang="en-GB" sz="1100" noProof="0" dirty="0" smtClean="0">
                          <a:effectLst/>
                        </a:rPr>
                        <a:t> </a:t>
                      </a:r>
                      <a:endParaRPr lang="en-GB" sz="1100" noProof="0" dirty="0">
                        <a:effectLst/>
                        <a:latin typeface="Calibri"/>
                        <a:ea typeface="Calibri"/>
                        <a:cs typeface="Times New Roman"/>
                      </a:endParaRPr>
                    </a:p>
                  </a:txBody>
                  <a:tcPr marL="68583" marR="68583" marT="0" marB="0"/>
                </a:tc>
                <a:tc>
                  <a:txBody>
                    <a:bodyPr/>
                    <a:lstStyle/>
                    <a:p>
                      <a:pPr algn="ctr">
                        <a:lnSpc>
                          <a:spcPct val="115000"/>
                        </a:lnSpc>
                        <a:spcAft>
                          <a:spcPts val="1000"/>
                        </a:spcAft>
                      </a:pPr>
                      <a:r>
                        <a:rPr lang="en-GB" sz="1100" b="1" noProof="0" dirty="0" smtClean="0">
                          <a:effectLst/>
                        </a:rPr>
                        <a:t>March</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rgbClr val="7030A0"/>
                          </a:solidFill>
                          <a:effectLst/>
                        </a:rPr>
                        <a:t>21/3-17: Working with Norwegians</a:t>
                      </a:r>
                    </a:p>
                  </a:txBody>
                  <a:tcPr marL="68583" marR="68583" marT="0" marB="0"/>
                </a:tc>
                <a:extLst>
                  <a:ext uri="{0D108BD9-81ED-4DB2-BD59-A6C34878D82A}">
                    <a16:rowId xmlns:a16="http://schemas.microsoft.com/office/drawing/2014/main" val="2340305634"/>
                  </a:ext>
                </a:extLst>
              </a:tr>
              <a:tr h="1107019">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chemeClr val="tx1"/>
                          </a:solidFill>
                          <a:effectLst/>
                        </a:rPr>
                        <a:t>August</a:t>
                      </a:r>
                    </a:p>
                    <a:p>
                      <a:pPr marL="0" marR="0" indent="0" algn="ctr" defTabSz="914400" rtl="0" eaLnBrk="1" fontAlgn="auto" latinLnBrk="0" hangingPunct="1">
                        <a:lnSpc>
                          <a:spcPct val="115000"/>
                        </a:lnSpc>
                        <a:spcBef>
                          <a:spcPts val="0"/>
                        </a:spcBef>
                        <a:spcAft>
                          <a:spcPts val="1000"/>
                        </a:spcAft>
                        <a:buClrTx/>
                        <a:buSzTx/>
                        <a:buFontTx/>
                        <a:buNone/>
                        <a:tabLst/>
                        <a:defRPr/>
                      </a:pPr>
                      <a:endParaRPr lang="en-GB" sz="1100" b="1" noProof="0" dirty="0" smtClean="0">
                        <a:solidFill>
                          <a:schemeClr val="tx1"/>
                        </a:solidFill>
                        <a:effectLst/>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chemeClr val="tx1"/>
                          </a:solidFill>
                          <a:effectLst/>
                        </a:rPr>
                        <a:t>FERIE</a:t>
                      </a:r>
                      <a:endParaRPr lang="en-GB" sz="1100" noProof="0" dirty="0">
                        <a:solidFill>
                          <a:schemeClr val="tx1"/>
                        </a:solidFill>
                        <a:effectLst/>
                      </a:endParaRPr>
                    </a:p>
                  </a:txBody>
                  <a:tcPr marL="68583" marR="68583" marT="0" marB="0">
                    <a:solidFill>
                      <a:schemeClr val="accent1">
                        <a:lumMod val="40000"/>
                        <a:lumOff val="60000"/>
                      </a:schemeClr>
                    </a:solidFill>
                  </a:tcPr>
                </a:tc>
                <a:tc>
                  <a:txBody>
                    <a:bodyPr/>
                    <a:lstStyle/>
                    <a:p>
                      <a:pPr algn="ctr">
                        <a:lnSpc>
                          <a:spcPct val="115000"/>
                        </a:lnSpc>
                        <a:spcAft>
                          <a:spcPts val="1000"/>
                        </a:spcAft>
                      </a:pPr>
                      <a:r>
                        <a:rPr lang="en-GB" sz="1100" noProof="0" dirty="0" smtClean="0">
                          <a:effectLst/>
                        </a:rPr>
                        <a:t> </a:t>
                      </a:r>
                      <a:endParaRPr lang="en-GB" sz="1100" noProof="0" dirty="0">
                        <a:effectLst/>
                        <a:latin typeface="Calibri"/>
                        <a:ea typeface="Calibri"/>
                        <a:cs typeface="Times New Roman"/>
                      </a:endParaRPr>
                    </a:p>
                  </a:txBody>
                  <a:tcPr marL="68583" marR="68583" marT="0" marB="0"/>
                </a:tc>
                <a:tc>
                  <a:txBody>
                    <a:bodyPr/>
                    <a:lstStyle/>
                    <a:p>
                      <a:pPr algn="ctr">
                        <a:lnSpc>
                          <a:spcPct val="115000"/>
                        </a:lnSpc>
                        <a:spcAft>
                          <a:spcPts val="1000"/>
                        </a:spcAft>
                      </a:pPr>
                      <a:r>
                        <a:rPr lang="en-GB" sz="1100" b="1" noProof="0" dirty="0" smtClean="0">
                          <a:effectLst/>
                        </a:rPr>
                        <a:t>April</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baseline="0" noProof="0" dirty="0" smtClean="0">
                          <a:solidFill>
                            <a:srgbClr val="7030A0"/>
                          </a:solidFill>
                          <a:effectLst/>
                        </a:rPr>
                        <a:t>20/4-17: Tax Meeting</a:t>
                      </a:r>
                      <a:r>
                        <a:rPr lang="en-GB" sz="1100" b="1" baseline="0" noProof="0" dirty="0" smtClean="0">
                          <a:solidFill>
                            <a:schemeClr val="dk1"/>
                          </a:solidFill>
                          <a:effectLst/>
                        </a:rPr>
                        <a:t/>
                      </a:r>
                      <a:br>
                        <a:rPr lang="en-GB" sz="1100" b="1" baseline="0" noProof="0" dirty="0" smtClean="0">
                          <a:solidFill>
                            <a:schemeClr val="dk1"/>
                          </a:solidFill>
                          <a:effectLst/>
                        </a:rPr>
                      </a:br>
                      <a:r>
                        <a:rPr lang="en-GB" sz="1100" b="1" noProof="0" dirty="0" smtClean="0">
                          <a:solidFill>
                            <a:srgbClr val="7030A0"/>
                          </a:solidFill>
                          <a:effectLst/>
                        </a:rPr>
                        <a:t>Intro. Seminar for New Employees</a:t>
                      </a:r>
                      <a:br>
                        <a:rPr lang="en-GB" sz="1100" b="1" noProof="0" dirty="0" smtClean="0">
                          <a:solidFill>
                            <a:srgbClr val="7030A0"/>
                          </a:solidFill>
                          <a:effectLst/>
                        </a:rPr>
                      </a:br>
                      <a:r>
                        <a:rPr lang="en-GB" sz="1100" b="1" noProof="0" dirty="0" smtClean="0">
                          <a:solidFill>
                            <a:srgbClr val="7030A0"/>
                          </a:solidFill>
                          <a:effectLst/>
                        </a:rPr>
                        <a:t>Visit to </a:t>
                      </a:r>
                      <a:r>
                        <a:rPr lang="en-GB" sz="1100" b="1" noProof="0" dirty="0" err="1" smtClean="0">
                          <a:solidFill>
                            <a:srgbClr val="7030A0"/>
                          </a:solidFill>
                          <a:effectLst/>
                        </a:rPr>
                        <a:t>Fjell</a:t>
                      </a:r>
                      <a:r>
                        <a:rPr lang="en-GB" sz="1100" b="1" noProof="0" dirty="0" smtClean="0">
                          <a:solidFill>
                            <a:srgbClr val="7030A0"/>
                          </a:solidFill>
                          <a:effectLst/>
                        </a:rPr>
                        <a:t> </a:t>
                      </a:r>
                      <a:r>
                        <a:rPr lang="en-GB" sz="1100" b="1" noProof="0" dirty="0" err="1" smtClean="0">
                          <a:solidFill>
                            <a:srgbClr val="7030A0"/>
                          </a:solidFill>
                          <a:effectLst/>
                        </a:rPr>
                        <a:t>festning</a:t>
                      </a:r>
                      <a:endParaRPr lang="en-GB" sz="1100" b="1" noProof="0" dirty="0" smtClean="0">
                        <a:solidFill>
                          <a:srgbClr val="7030A0"/>
                        </a:solidFill>
                        <a:effectLst/>
                      </a:endParaRPr>
                    </a:p>
                  </a:txBody>
                  <a:tcPr marL="68583" marR="68583" marT="0" marB="0"/>
                </a:tc>
                <a:extLst>
                  <a:ext uri="{0D108BD9-81ED-4DB2-BD59-A6C34878D82A}">
                    <a16:rowId xmlns:a16="http://schemas.microsoft.com/office/drawing/2014/main" val="159458269"/>
                  </a:ext>
                </a:extLst>
              </a:tr>
              <a:tr h="1163077">
                <a:tc>
                  <a:txBody>
                    <a:bodyPr/>
                    <a:lstStyle/>
                    <a:p>
                      <a:pPr algn="ctr">
                        <a:lnSpc>
                          <a:spcPct val="115000"/>
                        </a:lnSpc>
                        <a:spcAft>
                          <a:spcPts val="1000"/>
                        </a:spcAft>
                      </a:pPr>
                      <a:r>
                        <a:rPr lang="en-GB" sz="1100" b="1" noProof="0" dirty="0" smtClean="0">
                          <a:solidFill>
                            <a:schemeClr val="tx2"/>
                          </a:solidFill>
                          <a:effectLst/>
                        </a:rPr>
                        <a:t>July</a:t>
                      </a:r>
                    </a:p>
                    <a:p>
                      <a:pPr algn="ctr">
                        <a:lnSpc>
                          <a:spcPct val="115000"/>
                        </a:lnSpc>
                        <a:spcAft>
                          <a:spcPts val="1000"/>
                        </a:spcAft>
                      </a:pPr>
                      <a:endParaRPr lang="en-GB" sz="1100" b="1" noProof="0" dirty="0" smtClean="0">
                        <a:solidFill>
                          <a:schemeClr val="tx2"/>
                        </a:solidFill>
                        <a:effectLst/>
                      </a:endParaRPr>
                    </a:p>
                    <a:p>
                      <a:pPr algn="ctr">
                        <a:lnSpc>
                          <a:spcPct val="115000"/>
                        </a:lnSpc>
                        <a:spcAft>
                          <a:spcPts val="1000"/>
                        </a:spcAft>
                      </a:pPr>
                      <a:r>
                        <a:rPr lang="en-GB" sz="1100" b="1" noProof="0" dirty="0" smtClean="0">
                          <a:solidFill>
                            <a:schemeClr val="tx2"/>
                          </a:solidFill>
                          <a:effectLst/>
                        </a:rPr>
                        <a:t>FERIE</a:t>
                      </a:r>
                    </a:p>
                  </a:txBody>
                  <a:tcPr marL="68583" marR="68583" marT="0" marB="0">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chemeClr val="tx2"/>
                          </a:solidFill>
                          <a:effectLst/>
                        </a:rPr>
                        <a:t>June</a:t>
                      </a:r>
                      <a:br>
                        <a:rPr lang="en-GB" sz="1100" b="1" noProof="0" dirty="0" smtClean="0">
                          <a:solidFill>
                            <a:schemeClr val="tx2"/>
                          </a:solidFill>
                          <a:effectLst/>
                        </a:rPr>
                      </a:br>
                      <a:r>
                        <a:rPr lang="en-GB" sz="1100" b="1" noProof="0" dirty="0" smtClean="0">
                          <a:solidFill>
                            <a:srgbClr val="7030A0"/>
                          </a:solidFill>
                          <a:effectLst/>
                        </a:rPr>
                        <a:t>Intro. Seminar for New employees </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solidFill>
                            <a:schemeClr val="tx1"/>
                          </a:solidFill>
                          <a:effectLst/>
                          <a:latin typeface="+mn-lt"/>
                        </a:rPr>
                        <a:t>14/6 Fishing- and boat trip</a:t>
                      </a:r>
                    </a:p>
                  </a:txBody>
                  <a:tcPr marL="68583" marR="68583"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effectLst/>
                        </a:rPr>
                        <a:t>May</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noProof="0" dirty="0" smtClean="0">
                          <a:effectLst/>
                        </a:rPr>
                        <a:t>31/5-17: Visit to </a:t>
                      </a:r>
                      <a:r>
                        <a:rPr lang="en-GB" sz="1100" b="1" noProof="0" dirty="0" err="1" smtClean="0">
                          <a:effectLst/>
                        </a:rPr>
                        <a:t>Damsgård</a:t>
                      </a:r>
                      <a:r>
                        <a:rPr lang="en-GB" sz="1100" b="1" noProof="0" dirty="0" smtClean="0">
                          <a:effectLst/>
                        </a:rPr>
                        <a:t> </a:t>
                      </a:r>
                      <a:r>
                        <a:rPr lang="en-GB" sz="1100" b="1" noProof="0" dirty="0" err="1" smtClean="0">
                          <a:effectLst/>
                        </a:rPr>
                        <a:t>hovedgård</a:t>
                      </a:r>
                      <a:endParaRPr lang="en-GB" sz="1100" b="1" noProof="0" dirty="0" smtClean="0">
                        <a:effectLst/>
                      </a:endParaRPr>
                    </a:p>
                  </a:txBody>
                  <a:tcPr marL="68583" marR="68583" marT="0" marB="0"/>
                </a:tc>
                <a:extLst>
                  <a:ext uri="{0D108BD9-81ED-4DB2-BD59-A6C34878D82A}">
                    <a16:rowId xmlns:a16="http://schemas.microsoft.com/office/drawing/2014/main" val="452981424"/>
                  </a:ext>
                </a:extLst>
              </a:tr>
            </a:tbl>
          </a:graphicData>
        </a:graphic>
      </p:graphicFrame>
      <p:pic>
        <p:nvPicPr>
          <p:cNvPr id="11" name="Picture 10"/>
          <p:cNvPicPr>
            <a:picLocks noChangeAspect="1"/>
          </p:cNvPicPr>
          <p:nvPr/>
        </p:nvPicPr>
        <p:blipFill>
          <a:blip r:embed="rId2"/>
          <a:stretch>
            <a:fillRect/>
          </a:stretch>
        </p:blipFill>
        <p:spPr>
          <a:xfrm>
            <a:off x="3419872" y="2204864"/>
            <a:ext cx="2376264" cy="2255716"/>
          </a:xfrm>
          <a:prstGeom prst="rect">
            <a:avLst/>
          </a:prstGeom>
        </p:spPr>
      </p:pic>
    </p:spTree>
    <p:extLst>
      <p:ext uri="{BB962C8B-B14F-4D97-AF65-F5344CB8AC3E}">
        <p14:creationId xmlns:p14="http://schemas.microsoft.com/office/powerpoint/2010/main" val="342431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Program</a:t>
            </a:r>
            <a:endParaRPr lang="nb-NO" dirty="0"/>
          </a:p>
        </p:txBody>
      </p:sp>
      <p:sp>
        <p:nvSpPr>
          <p:cNvPr id="3" name="Content Placeholder 2"/>
          <p:cNvSpPr>
            <a:spLocks noGrp="1"/>
          </p:cNvSpPr>
          <p:nvPr>
            <p:ph idx="1"/>
          </p:nvPr>
        </p:nvSpPr>
        <p:spPr/>
        <p:txBody>
          <a:bodyPr/>
          <a:lstStyle/>
          <a:p>
            <a:r>
              <a:rPr lang="nb-NO" dirty="0" smtClean="0"/>
              <a:t>Internasjonalt senter</a:t>
            </a:r>
          </a:p>
          <a:p>
            <a:r>
              <a:rPr lang="nb-NO" dirty="0" smtClean="0"/>
              <a:t>Gruppediskusjon</a:t>
            </a:r>
          </a:p>
          <a:p>
            <a:r>
              <a:rPr lang="nb-NO" dirty="0" smtClean="0"/>
              <a:t>Erasmus+ ansattutveksling, Nordisk funksjonærutveksling</a:t>
            </a:r>
          </a:p>
          <a:p>
            <a:r>
              <a:rPr lang="nb-NO" dirty="0" smtClean="0"/>
              <a:t>Ansattmobilitet INN/UT</a:t>
            </a:r>
          </a:p>
          <a:p>
            <a:r>
              <a:rPr lang="nb-NO" dirty="0" smtClean="0"/>
              <a:t>Studentmobilitet INN/UT</a:t>
            </a:r>
          </a:p>
          <a:p>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2</a:t>
            </a:fld>
            <a:endParaRPr lang="nb-NO" dirty="0"/>
          </a:p>
        </p:txBody>
      </p:sp>
    </p:spTree>
    <p:extLst>
      <p:ext uri="{BB962C8B-B14F-4D97-AF65-F5344CB8AC3E}">
        <p14:creationId xmlns:p14="http://schemas.microsoft.com/office/powerpoint/2010/main" val="88105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p:cNvSpPr>
            <a:spLocks noGrp="1"/>
          </p:cNvSpPr>
          <p:nvPr>
            <p:ph type="ctrTitle"/>
          </p:nvPr>
        </p:nvSpPr>
        <p:spPr>
          <a:xfrm>
            <a:off x="1115616" y="3861048"/>
            <a:ext cx="6912768" cy="1254001"/>
          </a:xfrm>
        </p:spPr>
        <p:txBody>
          <a:bodyPr>
            <a:normAutofit fontScale="90000"/>
          </a:bodyPr>
          <a:lstStyle/>
          <a:p>
            <a:pPr algn="l">
              <a:lnSpc>
                <a:spcPct val="100000"/>
              </a:lnSpc>
            </a:pPr>
            <a:r>
              <a:rPr lang="nb-NO" dirty="0" smtClean="0"/>
              <a:t>Ansattmobilitet UT</a:t>
            </a:r>
            <a:br>
              <a:rPr lang="nb-NO" dirty="0" smtClean="0"/>
            </a:br>
            <a:r>
              <a:rPr lang="nb-NO" dirty="0" smtClean="0"/>
              <a:t/>
            </a:r>
            <a:br>
              <a:rPr lang="nb-NO" dirty="0" smtClean="0"/>
            </a:br>
            <a:r>
              <a:rPr lang="nb-NO" sz="4400" dirty="0"/>
              <a:t/>
            </a:r>
            <a:br>
              <a:rPr lang="nb-NO" sz="4400" dirty="0"/>
            </a:br>
            <a:r>
              <a:rPr lang="nb-NO" dirty="0"/>
              <a:t/>
            </a:r>
            <a:br>
              <a:rPr lang="nb-NO" dirty="0"/>
            </a:br>
            <a:r>
              <a:rPr lang="nb-NO" sz="2700" dirty="0" smtClean="0">
                <a:solidFill>
                  <a:schemeClr val="bg1"/>
                </a:solidFill>
              </a:rPr>
              <a:t>Jill Anette Opsahl</a:t>
            </a:r>
            <a:endParaRPr lang="nb-NO" sz="2700" dirty="0">
              <a:solidFill>
                <a:schemeClr val="bg1"/>
              </a:solidFill>
            </a:endParaRPr>
          </a:p>
        </p:txBody>
      </p:sp>
      <p:sp>
        <p:nvSpPr>
          <p:cNvPr id="4" name="TekstSylinder 3"/>
          <p:cNvSpPr txBox="1"/>
          <p:nvPr/>
        </p:nvSpPr>
        <p:spPr>
          <a:xfrm>
            <a:off x="337199" y="-738063"/>
            <a:ext cx="8568952"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a:t>Her kan du skrive enhet/tilhørighet. Sett blank hvis dette ikke er aktuelt. </a:t>
            </a:r>
            <a:br>
              <a:rPr lang="nb-NO" sz="1200" i="1" dirty="0"/>
            </a:br>
            <a:r>
              <a:rPr lang="nb-NO" sz="1200" i="1" dirty="0"/>
              <a:t>Innhold i dette feltet styres her: Meny -&gt; Sett inn (Mac=Vis) -&gt; Topptekst og bunntekst</a:t>
            </a:r>
          </a:p>
        </p:txBody>
      </p:sp>
      <p:sp>
        <p:nvSpPr>
          <p:cNvPr id="19"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dirty="0" smtClean="0"/>
              <a:t>Universitetet i Bergen</a:t>
            </a:r>
            <a:endParaRPr lang="nb-NO" dirty="0"/>
          </a:p>
        </p:txBody>
      </p:sp>
      <p:cxnSp>
        <p:nvCxnSpPr>
          <p:cNvPr id="24" name="Rett pil 23"/>
          <p:cNvCxnSpPr>
            <a:stCxn id="4" idx="2"/>
          </p:cNvCxnSpPr>
          <p:nvPr/>
        </p:nvCxnSpPr>
        <p:spPr>
          <a:xfrm>
            <a:off x="4621675" y="-276398"/>
            <a:ext cx="0" cy="276398"/>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0751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22467" y="1224896"/>
            <a:ext cx="6858000" cy="17907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6600" b="1" dirty="0"/>
              <a:t>Ut- mobilitet</a:t>
            </a:r>
          </a:p>
          <a:p>
            <a:pPr algn="ctr"/>
            <a:r>
              <a:rPr lang="nb-NO" sz="1800" b="1" dirty="0">
                <a:solidFill>
                  <a:srgbClr val="00B050"/>
                </a:solidFill>
              </a:rPr>
              <a:t>Mål- øke antall forskningsopphold i utlandet for våre ansatte gjennom bedre systemer, mer informasjon og bedre forhold for utreisende ved UiB. </a:t>
            </a:r>
          </a:p>
        </p:txBody>
      </p:sp>
      <p:sp>
        <p:nvSpPr>
          <p:cNvPr id="5" name="TextBox 4"/>
          <p:cNvSpPr txBox="1"/>
          <p:nvPr/>
        </p:nvSpPr>
        <p:spPr>
          <a:xfrm>
            <a:off x="364813" y="3130861"/>
            <a:ext cx="8658971" cy="3116238"/>
          </a:xfrm>
          <a:prstGeom prst="rect">
            <a:avLst/>
          </a:prstGeom>
          <a:noFill/>
        </p:spPr>
        <p:txBody>
          <a:bodyPr wrap="square" rtlCol="0">
            <a:spAutoFit/>
          </a:bodyPr>
          <a:lstStyle/>
          <a:p>
            <a:r>
              <a:rPr lang="nb-NO" sz="2400" b="1" dirty="0"/>
              <a:t>Hvorfor er mobilitet i forskning viktig?</a:t>
            </a:r>
          </a:p>
          <a:p>
            <a:r>
              <a:rPr lang="nb-NO" sz="1500" b="1" dirty="0"/>
              <a:t>eksempler: Sakkyndige komiteer, inngå samarbeid med andre</a:t>
            </a:r>
          </a:p>
          <a:p>
            <a:endParaRPr lang="nb-NO" sz="2400" b="1" dirty="0"/>
          </a:p>
          <a:p>
            <a:pPr marL="342900" indent="-342900">
              <a:buFont typeface="Courier New" panose="02070309020205020404" pitchFamily="49" charset="0"/>
              <a:buChar char="o"/>
            </a:pPr>
            <a:r>
              <a:rPr lang="nb-NO" sz="2400" dirty="0"/>
              <a:t>Øke kvalitet i forskningen</a:t>
            </a:r>
          </a:p>
          <a:p>
            <a:pPr marL="342900" indent="-342900">
              <a:buFont typeface="Courier New" panose="02070309020205020404" pitchFamily="49" charset="0"/>
              <a:buChar char="o"/>
            </a:pPr>
            <a:r>
              <a:rPr lang="nb-NO" sz="2400" dirty="0"/>
              <a:t>Nettverksbygging</a:t>
            </a:r>
          </a:p>
          <a:p>
            <a:pPr marL="342900" indent="-342900">
              <a:buFont typeface="Courier New" panose="02070309020205020404" pitchFamily="49" charset="0"/>
              <a:buChar char="o"/>
            </a:pPr>
            <a:r>
              <a:rPr lang="nb-NO" sz="2400" dirty="0"/>
              <a:t>Ofte krav om mobilitet i søknader om prosjektmidler</a:t>
            </a:r>
          </a:p>
          <a:p>
            <a:pPr marL="342900" indent="-342900">
              <a:buFont typeface="Courier New" panose="02070309020205020404" pitchFamily="49" charset="0"/>
              <a:buChar char="o"/>
            </a:pPr>
            <a:r>
              <a:rPr lang="nb-NO" sz="2400" dirty="0"/>
              <a:t>Karrierefremmende</a:t>
            </a:r>
          </a:p>
          <a:p>
            <a:pPr marL="342900" indent="-342900">
              <a:buFont typeface="Courier New" panose="02070309020205020404" pitchFamily="49" charset="0"/>
              <a:buChar char="o"/>
            </a:pPr>
            <a:r>
              <a:rPr lang="nb-NO" sz="2400" dirty="0"/>
              <a:t>Personlig utvikling</a:t>
            </a:r>
          </a:p>
          <a:p>
            <a:endParaRPr lang="nb-NO" sz="1350" dirty="0"/>
          </a:p>
        </p:txBody>
      </p:sp>
    </p:spTree>
    <p:extLst>
      <p:ext uri="{BB962C8B-B14F-4D97-AF65-F5344CB8AC3E}">
        <p14:creationId xmlns:p14="http://schemas.microsoft.com/office/powerpoint/2010/main" val="3399326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7544" y="1928165"/>
            <a:ext cx="2854196" cy="2689529"/>
          </a:xfrm>
          <a:prstGeom prst="ellipse">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Informasjon til administrativ ansatte på enhetene (institutt, fakultet, sentre)</a:t>
            </a:r>
          </a:p>
        </p:txBody>
      </p:sp>
      <p:sp>
        <p:nvSpPr>
          <p:cNvPr id="5" name="Oval 4"/>
          <p:cNvSpPr/>
          <p:nvPr/>
        </p:nvSpPr>
        <p:spPr>
          <a:xfrm>
            <a:off x="2995106" y="1063492"/>
            <a:ext cx="3041160" cy="2947266"/>
          </a:xfrm>
          <a:prstGeom prst="ellipse">
            <a:avLst/>
          </a:prstGeom>
          <a:solidFill>
            <a:srgbClr val="8FA968"/>
          </a:solidFill>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dirty="0"/>
              <a:t>Rådgiving for forskere/viten-skapelig personell som planlegger forskningsopphold i utlandet</a:t>
            </a:r>
          </a:p>
        </p:txBody>
      </p:sp>
      <p:sp>
        <p:nvSpPr>
          <p:cNvPr id="6" name="Oval 5"/>
          <p:cNvSpPr/>
          <p:nvPr/>
        </p:nvSpPr>
        <p:spPr>
          <a:xfrm>
            <a:off x="5724128" y="1901157"/>
            <a:ext cx="2913993" cy="2689529"/>
          </a:xfrm>
          <a:prstGeom prst="ellipse">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b-NO" dirty="0" smtClean="0"/>
              <a:t>Inter-nasjonalisering </a:t>
            </a:r>
            <a:r>
              <a:rPr lang="nb-NO" dirty="0"/>
              <a:t>i UiB systemet</a:t>
            </a:r>
          </a:p>
          <a:p>
            <a:pPr algn="ctr"/>
            <a:endParaRPr lang="en-US" sz="1350" dirty="0"/>
          </a:p>
        </p:txBody>
      </p:sp>
      <p:sp>
        <p:nvSpPr>
          <p:cNvPr id="2" name="TextBox 1"/>
          <p:cNvSpPr txBox="1"/>
          <p:nvPr/>
        </p:nvSpPr>
        <p:spPr>
          <a:xfrm>
            <a:off x="1826158" y="4617694"/>
            <a:ext cx="5729570" cy="923330"/>
          </a:xfrm>
          <a:prstGeom prst="rect">
            <a:avLst/>
          </a:prstGeom>
          <a:noFill/>
        </p:spPr>
        <p:txBody>
          <a:bodyPr wrap="square" rtlCol="0">
            <a:spAutoFit/>
          </a:bodyPr>
          <a:lstStyle/>
          <a:p>
            <a:r>
              <a:rPr lang="nb-NO" sz="2700" b="1" dirty="0"/>
              <a:t>Internasjonal HR- utreisende mobilitet</a:t>
            </a:r>
          </a:p>
        </p:txBody>
      </p:sp>
    </p:spTree>
    <p:extLst>
      <p:ext uri="{BB962C8B-B14F-4D97-AF65-F5344CB8AC3E}">
        <p14:creationId xmlns:p14="http://schemas.microsoft.com/office/powerpoint/2010/main" val="315307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noProof="0" dirty="0" smtClean="0"/>
              <a:t>Informasjon for administrativ ansatte</a:t>
            </a:r>
            <a:endParaRPr lang="nb-NO" b="1" noProof="0" dirty="0"/>
          </a:p>
        </p:txBody>
      </p:sp>
      <p:sp>
        <p:nvSpPr>
          <p:cNvPr id="3" name="Content Placeholder 2"/>
          <p:cNvSpPr>
            <a:spLocks noGrp="1"/>
          </p:cNvSpPr>
          <p:nvPr>
            <p:ph idx="1"/>
          </p:nvPr>
        </p:nvSpPr>
        <p:spPr>
          <a:xfrm>
            <a:off x="297790" y="1782882"/>
            <a:ext cx="7365504" cy="3950374"/>
          </a:xfrm>
        </p:spPr>
        <p:txBody>
          <a:bodyPr>
            <a:normAutofit fontScale="70000" lnSpcReduction="20000"/>
          </a:bodyPr>
          <a:lstStyle/>
          <a:p>
            <a:r>
              <a:rPr lang="nb-NO" noProof="0" dirty="0" smtClean="0"/>
              <a:t>Dere er </a:t>
            </a:r>
            <a:r>
              <a:rPr lang="nb-NO" b="1" noProof="0" dirty="0" smtClean="0"/>
              <a:t>førstelinjetjeneste </a:t>
            </a:r>
            <a:r>
              <a:rPr lang="nb-NO" noProof="0" dirty="0" smtClean="0"/>
              <a:t/>
            </a:r>
            <a:br>
              <a:rPr lang="nb-NO" noProof="0" dirty="0" smtClean="0"/>
            </a:br>
            <a:r>
              <a:rPr lang="nb-NO" noProof="0" dirty="0" smtClean="0"/>
              <a:t>for vitenskapelig ansatte. </a:t>
            </a:r>
          </a:p>
          <a:p>
            <a:pPr lvl="1">
              <a:buFont typeface="Courier New" panose="02070309020205020404" pitchFamily="49" charset="0"/>
              <a:buChar char="o"/>
            </a:pPr>
            <a:r>
              <a:rPr lang="nb-NO" dirty="0" smtClean="0"/>
              <a:t>Svare på spørsmål. </a:t>
            </a:r>
          </a:p>
          <a:p>
            <a:pPr lvl="1">
              <a:buFont typeface="Courier New" panose="02070309020205020404" pitchFamily="49" charset="0"/>
              <a:buChar char="o"/>
            </a:pPr>
            <a:r>
              <a:rPr lang="nb-NO" dirty="0" smtClean="0"/>
              <a:t>Sende de videre til Internasjonalt Senter</a:t>
            </a:r>
            <a:endParaRPr lang="nb-NO" dirty="0"/>
          </a:p>
          <a:p>
            <a:r>
              <a:rPr lang="nb-NO" dirty="0" smtClean="0"/>
              <a:t>Viktig at instituttene har oversikt</a:t>
            </a:r>
            <a:br>
              <a:rPr lang="nb-NO" dirty="0" smtClean="0"/>
            </a:br>
            <a:r>
              <a:rPr lang="nb-NO" dirty="0" smtClean="0"/>
              <a:t>over hvem som reiser ut</a:t>
            </a:r>
          </a:p>
          <a:p>
            <a:pPr lvl="1">
              <a:buFont typeface="Courier New" panose="02070309020205020404" pitchFamily="49" charset="0"/>
              <a:buChar char="o"/>
            </a:pPr>
            <a:r>
              <a:rPr lang="nb-NO" dirty="0"/>
              <a:t>U</a:t>
            </a:r>
            <a:r>
              <a:rPr lang="nb-NO" dirty="0" smtClean="0"/>
              <a:t>ndervisningsplikt, kontorplass, rapport-</a:t>
            </a:r>
            <a:br>
              <a:rPr lang="nb-NO" dirty="0" smtClean="0"/>
            </a:br>
            <a:r>
              <a:rPr lang="nb-NO" dirty="0" smtClean="0"/>
              <a:t>krav til skattemyndigheter, beredskap.</a:t>
            </a:r>
          </a:p>
          <a:p>
            <a:pPr lvl="1">
              <a:buFont typeface="Courier New" panose="02070309020205020404" pitchFamily="49" charset="0"/>
              <a:buChar char="o"/>
            </a:pPr>
            <a:r>
              <a:rPr lang="nb-NO" dirty="0"/>
              <a:t>A</a:t>
            </a:r>
            <a:r>
              <a:rPr lang="nb-NO" dirty="0" smtClean="0"/>
              <a:t>rbeidskontraktsforhold</a:t>
            </a:r>
          </a:p>
          <a:p>
            <a:pPr lvl="1">
              <a:buFont typeface="Courier New" panose="02070309020205020404" pitchFamily="49" charset="0"/>
              <a:buChar char="o"/>
            </a:pPr>
            <a:r>
              <a:rPr lang="nb-NO" dirty="0" smtClean="0"/>
              <a:t>F</a:t>
            </a:r>
            <a:r>
              <a:rPr lang="nb-NO" noProof="0" dirty="0" err="1" smtClean="0"/>
              <a:t>olketrygd</a:t>
            </a:r>
            <a:r>
              <a:rPr lang="nb-NO" dirty="0" smtClean="0"/>
              <a:t> og</a:t>
            </a:r>
            <a:r>
              <a:rPr lang="nb-NO" noProof="0" dirty="0" smtClean="0"/>
              <a:t> forsikring. </a:t>
            </a:r>
          </a:p>
          <a:p>
            <a:r>
              <a:rPr lang="nb-NO" noProof="0" dirty="0" smtClean="0"/>
              <a:t>Informasjonsseminar for </a:t>
            </a:r>
            <a:br>
              <a:rPr lang="nb-NO" noProof="0" dirty="0" smtClean="0"/>
            </a:br>
            <a:r>
              <a:rPr lang="nb-NO" noProof="0" dirty="0" smtClean="0"/>
              <a:t>administrativ ansatte (om ønskelig)</a:t>
            </a:r>
          </a:p>
          <a:p>
            <a:pPr lvl="1">
              <a:buFont typeface="Courier New" panose="02070309020205020404" pitchFamily="49" charset="0"/>
              <a:buChar char="o"/>
            </a:pPr>
            <a:r>
              <a:rPr lang="nb-NO" noProof="0" dirty="0"/>
              <a:t>I</a:t>
            </a:r>
            <a:r>
              <a:rPr lang="nb-NO" noProof="0" dirty="0" smtClean="0"/>
              <a:t>nformasjon om rutiner </a:t>
            </a:r>
            <a:r>
              <a:rPr lang="nb-NO" dirty="0" smtClean="0"/>
              <a:t>og </a:t>
            </a:r>
            <a:r>
              <a:rPr lang="nb-NO" noProof="0" dirty="0" smtClean="0"/>
              <a:t>regelverk</a:t>
            </a:r>
          </a:p>
          <a:p>
            <a:pPr lvl="1">
              <a:buFont typeface="Courier New" panose="02070309020205020404" pitchFamily="49" charset="0"/>
              <a:buChar char="o"/>
            </a:pPr>
            <a:r>
              <a:rPr lang="nb-NO" dirty="0" smtClean="0"/>
              <a:t>N</a:t>
            </a:r>
            <a:r>
              <a:rPr lang="nb-NO" noProof="0" dirty="0" err="1" smtClean="0"/>
              <a:t>yhetsbrev</a:t>
            </a:r>
            <a:endParaRPr lang="nb-NO" dirty="0"/>
          </a:p>
          <a:p>
            <a:pPr lvl="1">
              <a:buFont typeface="Courier New" panose="02070309020205020404" pitchFamily="49" charset="0"/>
              <a:buChar char="o"/>
            </a:pPr>
            <a:r>
              <a:rPr lang="nb-NO" noProof="0" dirty="0" smtClean="0"/>
              <a:t>?</a:t>
            </a:r>
          </a:p>
        </p:txBody>
      </p:sp>
      <p:sp>
        <p:nvSpPr>
          <p:cNvPr id="4" name="Oval 3"/>
          <p:cNvSpPr/>
          <p:nvPr/>
        </p:nvSpPr>
        <p:spPr>
          <a:xfrm>
            <a:off x="212562" y="497778"/>
            <a:ext cx="810358" cy="713230"/>
          </a:xfrm>
          <a:prstGeom prst="ellipse">
            <a:avLst/>
          </a:prstGeom>
          <a:solidFill>
            <a:schemeClr val="accent1">
              <a:alpha val="36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2"/>
          <a:stretch>
            <a:fillRect/>
          </a:stretch>
        </p:blipFill>
        <p:spPr>
          <a:xfrm>
            <a:off x="5220072" y="1208165"/>
            <a:ext cx="3629042" cy="2472083"/>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440576" y="623560"/>
            <a:ext cx="35433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1</a:t>
            </a:r>
          </a:p>
        </p:txBody>
      </p:sp>
      <p:sp>
        <p:nvSpPr>
          <p:cNvPr id="7" name="TextBox 6"/>
          <p:cNvSpPr txBox="1"/>
          <p:nvPr/>
        </p:nvSpPr>
        <p:spPr>
          <a:xfrm>
            <a:off x="5436096" y="3861048"/>
            <a:ext cx="3312368" cy="430887"/>
          </a:xfrm>
          <a:prstGeom prst="rect">
            <a:avLst/>
          </a:prstGeom>
          <a:noFill/>
        </p:spPr>
        <p:txBody>
          <a:bodyPr wrap="square" rtlCol="0">
            <a:spAutoFit/>
          </a:bodyPr>
          <a:lstStyle/>
          <a:p>
            <a:r>
              <a:rPr lang="nb-NO" sz="1100" dirty="0"/>
              <a:t>http://www.uib.no/foransatte/109228/internasjonal-hr-og-mobilitet</a:t>
            </a:r>
          </a:p>
        </p:txBody>
      </p:sp>
    </p:spTree>
    <p:extLst>
      <p:ext uri="{BB962C8B-B14F-4D97-AF65-F5344CB8AC3E}">
        <p14:creationId xmlns:p14="http://schemas.microsoft.com/office/powerpoint/2010/main" val="3075818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90" y="377800"/>
            <a:ext cx="7365504" cy="652934"/>
          </a:xfrm>
        </p:spPr>
        <p:txBody>
          <a:bodyPr/>
          <a:lstStyle/>
          <a:p>
            <a:r>
              <a:rPr lang="nb-NO" b="1" noProof="0" dirty="0" smtClean="0"/>
              <a:t>Rådgiver forskermobilitet</a:t>
            </a:r>
            <a:endParaRPr lang="nb-NO" b="1" noProof="0" dirty="0"/>
          </a:p>
        </p:txBody>
      </p:sp>
      <p:sp>
        <p:nvSpPr>
          <p:cNvPr id="3" name="Content Placeholder 2"/>
          <p:cNvSpPr>
            <a:spLocks noGrp="1"/>
          </p:cNvSpPr>
          <p:nvPr>
            <p:ph idx="1"/>
          </p:nvPr>
        </p:nvSpPr>
        <p:spPr>
          <a:xfrm>
            <a:off x="179512" y="1345703"/>
            <a:ext cx="6523802" cy="3672408"/>
          </a:xfrm>
        </p:spPr>
        <p:txBody>
          <a:bodyPr>
            <a:normAutofit fontScale="77500" lnSpcReduction="20000"/>
          </a:bodyPr>
          <a:lstStyle/>
          <a:p>
            <a:r>
              <a:rPr lang="nb-NO" noProof="0" dirty="0" smtClean="0"/>
              <a:t>Informasjon om planlegging av </a:t>
            </a:r>
            <a:br>
              <a:rPr lang="nb-NO" noProof="0" dirty="0" smtClean="0"/>
            </a:br>
            <a:r>
              <a:rPr lang="nb-NO" noProof="0" dirty="0" smtClean="0"/>
              <a:t>mobilitet </a:t>
            </a:r>
          </a:p>
          <a:p>
            <a:pPr lvl="1">
              <a:buFont typeface="Courier New" panose="02070309020205020404" pitchFamily="49" charset="0"/>
              <a:buChar char="o"/>
            </a:pPr>
            <a:r>
              <a:rPr lang="nb-NO" noProof="0" dirty="0" smtClean="0">
                <a:hlinkClick r:id="rId2"/>
              </a:rPr>
              <a:t>Nettsider</a:t>
            </a:r>
            <a:endParaRPr lang="nb-NO" noProof="0" dirty="0" smtClean="0"/>
          </a:p>
          <a:p>
            <a:pPr lvl="1">
              <a:buFont typeface="Courier New" panose="02070309020205020404" pitchFamily="49" charset="0"/>
              <a:buChar char="o"/>
            </a:pPr>
            <a:r>
              <a:rPr lang="nb-NO" noProof="0" dirty="0" smtClean="0"/>
              <a:t>Personlig rådgiving </a:t>
            </a:r>
          </a:p>
          <a:p>
            <a:pPr lvl="1">
              <a:buFont typeface="Courier New" panose="02070309020205020404" pitchFamily="49" charset="0"/>
              <a:buChar char="o"/>
            </a:pPr>
            <a:r>
              <a:rPr lang="nb-NO" noProof="0" dirty="0" smtClean="0"/>
              <a:t>Informasjon om stipend/</a:t>
            </a:r>
            <a:br>
              <a:rPr lang="nb-NO" noProof="0" dirty="0" smtClean="0"/>
            </a:br>
            <a:r>
              <a:rPr lang="nb-NO" noProof="0" dirty="0" smtClean="0"/>
              <a:t>økonomisk støtte</a:t>
            </a:r>
          </a:p>
          <a:p>
            <a:pPr lvl="1">
              <a:buFont typeface="Courier New" panose="02070309020205020404" pitchFamily="49" charset="0"/>
              <a:buChar char="o"/>
            </a:pPr>
            <a:r>
              <a:rPr lang="nb-NO" noProof="0" dirty="0" smtClean="0"/>
              <a:t>Forskningsforhold ved </a:t>
            </a:r>
            <a:br>
              <a:rPr lang="nb-NO" noProof="0" dirty="0" smtClean="0"/>
            </a:br>
            <a:r>
              <a:rPr lang="nb-NO" noProof="0" dirty="0" smtClean="0"/>
              <a:t>vertsinstitutt</a:t>
            </a:r>
          </a:p>
          <a:p>
            <a:pPr lvl="1">
              <a:buFont typeface="Courier New" panose="02070309020205020404" pitchFamily="49" charset="0"/>
              <a:buChar char="o"/>
            </a:pPr>
            <a:r>
              <a:rPr lang="nb-NO" noProof="0" dirty="0" smtClean="0"/>
              <a:t>Kulturelle aspekt</a:t>
            </a:r>
          </a:p>
          <a:p>
            <a:r>
              <a:rPr lang="nb-NO" noProof="0" dirty="0" smtClean="0"/>
              <a:t>Rutiner ved UiB, skjema til Norske myndigheter</a:t>
            </a:r>
          </a:p>
          <a:p>
            <a:r>
              <a:rPr lang="nb-NO" noProof="0" dirty="0" smtClean="0"/>
              <a:t>Utreiseseminar for norske statsborgere</a:t>
            </a:r>
            <a:br>
              <a:rPr lang="nb-NO" noProof="0" dirty="0" smtClean="0"/>
            </a:br>
            <a:r>
              <a:rPr lang="nb-NO" noProof="0" dirty="0" smtClean="0"/>
              <a:t>og ikke-norske statsborgere (hvert semester)</a:t>
            </a:r>
          </a:p>
          <a:p>
            <a:pPr marL="342900" lvl="1" indent="0">
              <a:buNone/>
            </a:pPr>
            <a:endParaRPr lang="nb-NO" noProof="0" dirty="0" smtClean="0"/>
          </a:p>
        </p:txBody>
      </p:sp>
      <p:sp>
        <p:nvSpPr>
          <p:cNvPr id="5" name="Oval 4"/>
          <p:cNvSpPr/>
          <p:nvPr/>
        </p:nvSpPr>
        <p:spPr>
          <a:xfrm>
            <a:off x="179512" y="374802"/>
            <a:ext cx="810358" cy="713230"/>
          </a:xfrm>
          <a:prstGeom prst="ellipse">
            <a:avLst/>
          </a:prstGeom>
          <a:solidFill>
            <a:srgbClr val="8FA968">
              <a:alpha val="36000"/>
            </a:srgbClr>
          </a:solidFill>
          <a:ln>
            <a:solidFill>
              <a:schemeClr val="accent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a:stretch>
            <a:fillRect/>
          </a:stretch>
        </p:blipFill>
        <p:spPr>
          <a:xfrm>
            <a:off x="4932040" y="1322685"/>
            <a:ext cx="3753741" cy="2389535"/>
          </a:xfrm>
          <a:prstGeom prst="rect">
            <a:avLst/>
          </a:prstGeom>
          <a:effectLst>
            <a:outerShdw blurRad="50800" dist="38100" dir="5400000" algn="t" rotWithShape="0">
              <a:prstClr val="black">
                <a:alpha val="40000"/>
              </a:prstClr>
            </a:outerShdw>
          </a:effectLst>
        </p:spPr>
      </p:pic>
      <p:sp>
        <p:nvSpPr>
          <p:cNvPr id="7" name="TextBox 6"/>
          <p:cNvSpPr txBox="1"/>
          <p:nvPr/>
        </p:nvSpPr>
        <p:spPr>
          <a:xfrm>
            <a:off x="423509" y="482817"/>
            <a:ext cx="35433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1072074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44" y="392840"/>
            <a:ext cx="7365504" cy="652934"/>
          </a:xfrm>
        </p:spPr>
        <p:txBody>
          <a:bodyPr/>
          <a:lstStyle/>
          <a:p>
            <a:r>
              <a:rPr lang="nb-NO" b="1" noProof="0" dirty="0" smtClean="0"/>
              <a:t>Internasjonalisering ved UiB</a:t>
            </a:r>
            <a:endParaRPr lang="nb-NO" b="1" noProof="0" dirty="0"/>
          </a:p>
        </p:txBody>
      </p:sp>
      <p:sp>
        <p:nvSpPr>
          <p:cNvPr id="3" name="Content Placeholder 2"/>
          <p:cNvSpPr>
            <a:spLocks noGrp="1"/>
          </p:cNvSpPr>
          <p:nvPr>
            <p:ph idx="1"/>
          </p:nvPr>
        </p:nvSpPr>
        <p:spPr>
          <a:xfrm>
            <a:off x="212563" y="1377129"/>
            <a:ext cx="4791486" cy="3873000"/>
          </a:xfrm>
        </p:spPr>
        <p:txBody>
          <a:bodyPr>
            <a:normAutofit fontScale="77500" lnSpcReduction="20000"/>
          </a:bodyPr>
          <a:lstStyle/>
          <a:p>
            <a:pPr>
              <a:spcAft>
                <a:spcPts val="600"/>
              </a:spcAft>
            </a:pPr>
            <a:r>
              <a:rPr lang="nb-NO" noProof="0" dirty="0" smtClean="0"/>
              <a:t>Ulike rutiner ved fakultetene</a:t>
            </a:r>
          </a:p>
          <a:p>
            <a:pPr>
              <a:spcAft>
                <a:spcPts val="600"/>
              </a:spcAft>
            </a:pPr>
            <a:r>
              <a:rPr lang="nb-NO" noProof="0" dirty="0" smtClean="0"/>
              <a:t>Fakultetene har ulike satser for støtte </a:t>
            </a:r>
            <a:br>
              <a:rPr lang="nb-NO" noProof="0" dirty="0" smtClean="0"/>
            </a:br>
            <a:r>
              <a:rPr lang="nb-NO" noProof="0" dirty="0" smtClean="0"/>
              <a:t>til utreisende vitenskapelig ansatte,</a:t>
            </a:r>
            <a:br>
              <a:rPr lang="nb-NO" noProof="0" dirty="0" smtClean="0"/>
            </a:br>
            <a:r>
              <a:rPr lang="nb-NO" noProof="0" dirty="0" smtClean="0"/>
              <a:t>postdoktorer og stipendiater.</a:t>
            </a:r>
          </a:p>
          <a:p>
            <a:pPr>
              <a:spcAft>
                <a:spcPts val="600"/>
              </a:spcAft>
            </a:pPr>
            <a:r>
              <a:rPr lang="nb-NO" noProof="0" dirty="0" smtClean="0"/>
              <a:t>Arbeide for å spre informasjon om </a:t>
            </a:r>
            <a:r>
              <a:rPr lang="nb-NO" dirty="0"/>
              <a:t/>
            </a:r>
            <a:br>
              <a:rPr lang="nb-NO" dirty="0"/>
            </a:br>
            <a:r>
              <a:rPr lang="nb-NO" dirty="0" smtClean="0"/>
              <a:t>mulighet for hjelp, utreiseseminar</a:t>
            </a:r>
            <a:r>
              <a:rPr lang="nb-NO" noProof="0" dirty="0" smtClean="0"/>
              <a:t>. </a:t>
            </a:r>
            <a:endParaRPr lang="nb-NO" dirty="0"/>
          </a:p>
          <a:p>
            <a:pPr lvl="1">
              <a:spcAft>
                <a:spcPts val="600"/>
              </a:spcAft>
              <a:buFont typeface="Courier New" panose="02070309020205020404" pitchFamily="49" charset="0"/>
              <a:buChar char="o"/>
            </a:pPr>
            <a:r>
              <a:rPr lang="nb-NO" dirty="0"/>
              <a:t>L</a:t>
            </a:r>
            <a:r>
              <a:rPr lang="nb-NO" noProof="0" dirty="0" smtClean="0"/>
              <a:t>enke på søknads sider, tildelingsbrev, </a:t>
            </a:r>
            <a:br>
              <a:rPr lang="nb-NO" noProof="0" dirty="0" smtClean="0"/>
            </a:br>
            <a:r>
              <a:rPr lang="nb-NO" noProof="0" dirty="0" smtClean="0"/>
              <a:t>Informasjonsseminarer. </a:t>
            </a:r>
          </a:p>
          <a:p>
            <a:pPr>
              <a:spcAft>
                <a:spcPts val="600"/>
              </a:spcAft>
            </a:pPr>
            <a:r>
              <a:rPr lang="nb-NO" noProof="0" dirty="0" smtClean="0"/>
              <a:t>Arbeide med tilslutning til Charter and </a:t>
            </a:r>
            <a:br>
              <a:rPr lang="nb-NO" noProof="0" dirty="0" smtClean="0"/>
            </a:br>
            <a:r>
              <a:rPr lang="nb-NO" noProof="0" dirty="0" smtClean="0"/>
              <a:t>Code</a:t>
            </a:r>
          </a:p>
          <a:p>
            <a:endParaRPr lang="nb-NO" noProof="0" dirty="0" smtClean="0"/>
          </a:p>
          <a:p>
            <a:endParaRPr lang="nb-NO" noProof="0" dirty="0"/>
          </a:p>
        </p:txBody>
      </p:sp>
      <p:sp>
        <p:nvSpPr>
          <p:cNvPr id="5" name="Oval 4"/>
          <p:cNvSpPr/>
          <p:nvPr/>
        </p:nvSpPr>
        <p:spPr>
          <a:xfrm>
            <a:off x="212562" y="395025"/>
            <a:ext cx="810358" cy="713230"/>
          </a:xfrm>
          <a:prstGeom prst="ellipse">
            <a:avLst/>
          </a:prstGeom>
          <a:solidFill>
            <a:schemeClr val="accent2">
              <a:alpha val="44000"/>
            </a:schemeClr>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2"/>
          <a:stretch>
            <a:fillRect/>
          </a:stretch>
        </p:blipFill>
        <p:spPr>
          <a:xfrm>
            <a:off x="5004048" y="1314648"/>
            <a:ext cx="3900181" cy="3212649"/>
          </a:xfrm>
          <a:prstGeom prst="rect">
            <a:avLst/>
          </a:prstGeom>
          <a:effectLst>
            <a:outerShdw blurRad="50800" dist="38100" dir="5400000" algn="t" rotWithShape="0">
              <a:prstClr val="black">
                <a:alpha val="40000"/>
              </a:prstClr>
            </a:outerShdw>
          </a:effectLst>
        </p:spPr>
      </p:pic>
      <p:sp>
        <p:nvSpPr>
          <p:cNvPr id="7" name="TextBox 6"/>
          <p:cNvSpPr txBox="1"/>
          <p:nvPr/>
        </p:nvSpPr>
        <p:spPr>
          <a:xfrm>
            <a:off x="464622" y="532349"/>
            <a:ext cx="35433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1489465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05" y="190836"/>
            <a:ext cx="7365504" cy="652934"/>
          </a:xfrm>
        </p:spPr>
        <p:txBody>
          <a:bodyPr/>
          <a:lstStyle/>
          <a:p>
            <a:r>
              <a:rPr lang="nb-NO" b="1" noProof="0" dirty="0" smtClean="0"/>
              <a:t>Charter and Code arbeid ved UiB</a:t>
            </a:r>
            <a:endParaRPr lang="nb-NO" b="1" noProof="0" dirty="0"/>
          </a:p>
        </p:txBody>
      </p:sp>
      <p:sp>
        <p:nvSpPr>
          <p:cNvPr id="3" name="Content Placeholder 2"/>
          <p:cNvSpPr>
            <a:spLocks noGrp="1"/>
          </p:cNvSpPr>
          <p:nvPr>
            <p:ph idx="1"/>
          </p:nvPr>
        </p:nvSpPr>
        <p:spPr>
          <a:xfrm>
            <a:off x="269605" y="1079136"/>
            <a:ext cx="8262835" cy="3888000"/>
          </a:xfrm>
        </p:spPr>
        <p:txBody>
          <a:bodyPr>
            <a:normAutofit/>
          </a:bodyPr>
          <a:lstStyle/>
          <a:p>
            <a:r>
              <a:rPr lang="nb-NO" noProof="0" dirty="0" smtClean="0"/>
              <a:t>40 prinsipper fra EU innen fire tema- HR for forskere</a:t>
            </a:r>
          </a:p>
          <a:p>
            <a:pPr marL="342900" lvl="1" indent="0" fontAlgn="base">
              <a:buNone/>
            </a:pPr>
            <a:r>
              <a:rPr lang="nb-NO" sz="1600" noProof="0" dirty="0" smtClean="0"/>
              <a:t>1. Etiske og faglige forhold</a:t>
            </a:r>
          </a:p>
          <a:p>
            <a:pPr marL="342900" lvl="1" indent="0" fontAlgn="base">
              <a:buNone/>
            </a:pPr>
            <a:r>
              <a:rPr lang="nb-NO" sz="1600" noProof="0" dirty="0" smtClean="0"/>
              <a:t>2. Rekrutteringsprosesser</a:t>
            </a:r>
          </a:p>
          <a:p>
            <a:pPr marL="342900" lvl="1" indent="0" fontAlgn="base">
              <a:buNone/>
            </a:pPr>
            <a:r>
              <a:rPr lang="nb-NO" sz="1600" noProof="0" dirty="0" smtClean="0"/>
              <a:t>3. Arbeidsbetingelser og trygd</a:t>
            </a:r>
          </a:p>
          <a:p>
            <a:pPr marL="342900" lvl="1" indent="0" fontAlgn="base">
              <a:buNone/>
            </a:pPr>
            <a:r>
              <a:rPr lang="nb-NO" sz="1600" noProof="0" dirty="0" smtClean="0"/>
              <a:t>4. Forskerutdanning og karriereutvikling</a:t>
            </a:r>
          </a:p>
          <a:p>
            <a:pPr fontAlgn="base"/>
            <a:endParaRPr lang="nb-NO" dirty="0" smtClean="0"/>
          </a:p>
          <a:p>
            <a:pPr fontAlgn="base"/>
            <a:r>
              <a:rPr lang="nb-NO" dirty="0" smtClean="0"/>
              <a:t>Hvorfor</a:t>
            </a:r>
            <a:r>
              <a:rPr lang="nb-NO" dirty="0"/>
              <a:t>: Krav fra </a:t>
            </a:r>
            <a:r>
              <a:rPr lang="nb-NO" dirty="0" smtClean="0"/>
              <a:t>EU </a:t>
            </a:r>
            <a:r>
              <a:rPr lang="nb-NO" dirty="0"/>
              <a:t>å dokumentere at vi oppfyller prinsippene for å kunne søke om støtte. </a:t>
            </a:r>
          </a:p>
          <a:p>
            <a:pPr fontAlgn="base"/>
            <a:endParaRPr lang="nb-NO" noProof="0" dirty="0" smtClean="0"/>
          </a:p>
          <a:p>
            <a:pPr fontAlgn="base"/>
            <a:endParaRPr lang="nb-NO" noProof="0" dirty="0" smtClean="0"/>
          </a:p>
          <a:p>
            <a:pPr fontAlgn="base"/>
            <a:endParaRPr lang="nb-NO" noProof="0" dirty="0" smtClean="0"/>
          </a:p>
          <a:p>
            <a:pPr fontAlgn="base"/>
            <a:endParaRPr lang="nb-NO" noProof="0" dirty="0" smtClean="0"/>
          </a:p>
          <a:p>
            <a:pPr fontAlgn="base"/>
            <a:endParaRPr lang="nb-NO" noProof="0" dirty="0" smtClean="0"/>
          </a:p>
          <a:p>
            <a:pPr fontAlgn="base"/>
            <a:endParaRPr lang="nb-NO" noProof="0" dirty="0" smtClean="0"/>
          </a:p>
        </p:txBody>
      </p:sp>
      <p:pic>
        <p:nvPicPr>
          <p:cNvPr id="4" name="Picture 3"/>
          <p:cNvPicPr>
            <a:picLocks noChangeAspect="1"/>
          </p:cNvPicPr>
          <p:nvPr/>
        </p:nvPicPr>
        <p:blipFill>
          <a:blip r:embed="rId2"/>
          <a:stretch>
            <a:fillRect/>
          </a:stretch>
        </p:blipFill>
        <p:spPr>
          <a:xfrm>
            <a:off x="7635109" y="5661248"/>
            <a:ext cx="1185857" cy="803350"/>
          </a:xfrm>
          <a:prstGeom prst="rect">
            <a:avLst/>
          </a:prstGeom>
        </p:spPr>
      </p:pic>
      <p:pic>
        <p:nvPicPr>
          <p:cNvPr id="5" name="Picture 4"/>
          <p:cNvPicPr>
            <a:picLocks noChangeAspect="1"/>
          </p:cNvPicPr>
          <p:nvPr/>
        </p:nvPicPr>
        <p:blipFill>
          <a:blip r:embed="rId3"/>
          <a:stretch>
            <a:fillRect/>
          </a:stretch>
        </p:blipFill>
        <p:spPr>
          <a:xfrm>
            <a:off x="6746048" y="3645024"/>
            <a:ext cx="2074918" cy="1037459"/>
          </a:xfrm>
          <a:prstGeom prst="rect">
            <a:avLst/>
          </a:prstGeom>
        </p:spPr>
      </p:pic>
      <p:pic>
        <p:nvPicPr>
          <p:cNvPr id="7" name="Picture 6"/>
          <p:cNvPicPr>
            <a:picLocks noChangeAspect="1"/>
          </p:cNvPicPr>
          <p:nvPr/>
        </p:nvPicPr>
        <p:blipFill>
          <a:blip r:embed="rId4"/>
          <a:stretch>
            <a:fillRect/>
          </a:stretch>
        </p:blipFill>
        <p:spPr>
          <a:xfrm>
            <a:off x="467544" y="4602216"/>
            <a:ext cx="6751713" cy="1587622"/>
          </a:xfrm>
          <a:prstGeom prst="rect">
            <a:avLst/>
          </a:prstGeom>
        </p:spPr>
      </p:pic>
    </p:spTree>
    <p:extLst>
      <p:ext uri="{BB962C8B-B14F-4D97-AF65-F5344CB8AC3E}">
        <p14:creationId xmlns:p14="http://schemas.microsoft.com/office/powerpoint/2010/main" val="370063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p:cNvSpPr>
            <a:spLocks noGrp="1"/>
          </p:cNvSpPr>
          <p:nvPr>
            <p:ph type="ctrTitle"/>
          </p:nvPr>
        </p:nvSpPr>
        <p:spPr>
          <a:xfrm>
            <a:off x="1115616" y="3861048"/>
            <a:ext cx="6912768" cy="1254001"/>
          </a:xfrm>
        </p:spPr>
        <p:txBody>
          <a:bodyPr>
            <a:normAutofit fontScale="90000"/>
          </a:bodyPr>
          <a:lstStyle/>
          <a:p>
            <a:pPr>
              <a:lnSpc>
                <a:spcPct val="100000"/>
              </a:lnSpc>
            </a:pPr>
            <a:r>
              <a:rPr lang="nb-NO" dirty="0" smtClean="0"/>
              <a:t>Studentmobilitet</a:t>
            </a:r>
            <a:br>
              <a:rPr lang="nb-NO" dirty="0" smtClean="0"/>
            </a:br>
            <a:r>
              <a:rPr lang="nb-NO" dirty="0" smtClean="0"/>
              <a:t/>
            </a:r>
            <a:br>
              <a:rPr lang="nb-NO" dirty="0" smtClean="0"/>
            </a:br>
            <a:r>
              <a:rPr lang="nb-NO" sz="4400" dirty="0"/>
              <a:t/>
            </a:r>
            <a:br>
              <a:rPr lang="nb-NO" sz="4400" dirty="0"/>
            </a:br>
            <a:r>
              <a:rPr lang="nb-NO" dirty="0"/>
              <a:t/>
            </a:r>
            <a:br>
              <a:rPr lang="nb-NO" dirty="0"/>
            </a:br>
            <a:endParaRPr lang="nb-NO" sz="3100" dirty="0"/>
          </a:p>
        </p:txBody>
      </p:sp>
      <p:sp>
        <p:nvSpPr>
          <p:cNvPr id="4" name="TekstSylinder 3"/>
          <p:cNvSpPr txBox="1"/>
          <p:nvPr/>
        </p:nvSpPr>
        <p:spPr>
          <a:xfrm>
            <a:off x="337199" y="-738063"/>
            <a:ext cx="8568952"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a:t>Her kan du skrive enhet/tilhørighet. Sett blank hvis dette ikke er aktuelt. </a:t>
            </a:r>
            <a:br>
              <a:rPr lang="nb-NO" sz="1200" i="1" dirty="0"/>
            </a:br>
            <a:r>
              <a:rPr lang="nb-NO" sz="1200" i="1" dirty="0"/>
              <a:t>Innhold i dette feltet styres her: Meny -&gt; Sett inn (Mac=Vis) -&gt; Topptekst og bunntekst</a:t>
            </a:r>
          </a:p>
        </p:txBody>
      </p:sp>
      <p:sp>
        <p:nvSpPr>
          <p:cNvPr id="19"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dirty="0" smtClean="0"/>
              <a:t>Universitetet i Bergen</a:t>
            </a:r>
            <a:endParaRPr lang="nb-NO" dirty="0"/>
          </a:p>
        </p:txBody>
      </p:sp>
      <p:cxnSp>
        <p:nvCxnSpPr>
          <p:cNvPr id="24" name="Rett pil 23"/>
          <p:cNvCxnSpPr>
            <a:stCxn id="4" idx="2"/>
          </p:cNvCxnSpPr>
          <p:nvPr/>
        </p:nvCxnSpPr>
        <p:spPr>
          <a:xfrm>
            <a:off x="4621675" y="-276398"/>
            <a:ext cx="0" cy="276398"/>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6107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699533"/>
            <a:ext cx="7365504" cy="652934"/>
          </a:xfrm>
        </p:spPr>
        <p:txBody>
          <a:bodyPr/>
          <a:lstStyle/>
          <a:p>
            <a:r>
              <a:rPr lang="nb-NO" dirty="0" smtClean="0"/>
              <a:t>Internasjonal seksjon, SA</a:t>
            </a:r>
            <a:endParaRPr lang="nb-NO" dirty="0"/>
          </a:p>
        </p:txBody>
      </p:sp>
      <p:sp>
        <p:nvSpPr>
          <p:cNvPr id="3" name="Content Placeholder 2"/>
          <p:cNvSpPr>
            <a:spLocks noGrp="1"/>
          </p:cNvSpPr>
          <p:nvPr>
            <p:ph idx="1"/>
          </p:nvPr>
        </p:nvSpPr>
        <p:spPr>
          <a:xfrm>
            <a:off x="899592" y="1772816"/>
            <a:ext cx="7365504" cy="4287181"/>
          </a:xfrm>
        </p:spPr>
        <p:txBody>
          <a:bodyPr>
            <a:normAutofit lnSpcReduction="10000"/>
          </a:bodyPr>
          <a:lstStyle/>
          <a:p>
            <a:r>
              <a:rPr lang="nb-NO" dirty="0"/>
              <a:t>Administrasjon av ulike </a:t>
            </a:r>
            <a:r>
              <a:rPr lang="nb-NO" dirty="0" smtClean="0"/>
              <a:t>programmer (</a:t>
            </a:r>
            <a:r>
              <a:rPr lang="nb-NO" dirty="0" smtClean="0">
                <a:hlinkClick r:id="rId2"/>
              </a:rPr>
              <a:t>nettside</a:t>
            </a:r>
            <a:r>
              <a:rPr lang="nb-NO" dirty="0" smtClean="0"/>
              <a:t>)</a:t>
            </a:r>
            <a:endParaRPr lang="nb-NO" dirty="0"/>
          </a:p>
          <a:p>
            <a:r>
              <a:rPr lang="nb-NO" dirty="0"/>
              <a:t>Rådgivning til fagmiljøer/enheter ved UiB</a:t>
            </a:r>
          </a:p>
          <a:p>
            <a:r>
              <a:rPr lang="nb-NO" dirty="0" smtClean="0"/>
              <a:t>Koordinering </a:t>
            </a:r>
            <a:r>
              <a:rPr lang="nb-NO" dirty="0"/>
              <a:t>av søknadsprosess for utveksling; </a:t>
            </a:r>
            <a:r>
              <a:rPr lang="nb-NO" i="1" dirty="0"/>
              <a:t>inn-</a:t>
            </a:r>
            <a:r>
              <a:rPr lang="nb-NO" dirty="0"/>
              <a:t> og </a:t>
            </a:r>
            <a:r>
              <a:rPr lang="nb-NO" i="1" dirty="0" smtClean="0"/>
              <a:t>ut</a:t>
            </a:r>
            <a:r>
              <a:rPr lang="nb-NO" dirty="0" smtClean="0"/>
              <a:t>reisende</a:t>
            </a:r>
          </a:p>
          <a:p>
            <a:r>
              <a:rPr lang="nb-NO" dirty="0" smtClean="0"/>
              <a:t>Beredskap</a:t>
            </a:r>
          </a:p>
          <a:p>
            <a:r>
              <a:rPr lang="nb-NO" dirty="0" smtClean="0"/>
              <a:t>Språktandem</a:t>
            </a:r>
          </a:p>
          <a:p>
            <a:r>
              <a:rPr lang="nb-NO" dirty="0" smtClean="0"/>
              <a:t>Utreiseseminar</a:t>
            </a:r>
          </a:p>
          <a:p>
            <a:r>
              <a:rPr lang="nb-NO" dirty="0" smtClean="0"/>
              <a:t>Mottak</a:t>
            </a:r>
          </a:p>
          <a:p>
            <a:r>
              <a:rPr lang="nb-NO" dirty="0"/>
              <a:t>Forvaltning av UiBs portefølje av sentrale, </a:t>
            </a:r>
            <a:r>
              <a:rPr lang="nb-NO" dirty="0">
                <a:hlinkClick r:id="rId3"/>
              </a:rPr>
              <a:t>bilaterale </a:t>
            </a:r>
            <a:r>
              <a:rPr lang="nb-NO" dirty="0" smtClean="0">
                <a:hlinkClick r:id="rId3"/>
              </a:rPr>
              <a:t>studentutvekslingsavtaler</a:t>
            </a:r>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28</a:t>
            </a:fld>
            <a:endParaRPr lang="nb-NO" dirty="0"/>
          </a:p>
        </p:txBody>
      </p:sp>
    </p:spTree>
    <p:extLst>
      <p:ext uri="{BB962C8B-B14F-4D97-AF65-F5344CB8AC3E}">
        <p14:creationId xmlns:p14="http://schemas.microsoft.com/office/powerpoint/2010/main" val="1184869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1015007"/>
            <a:ext cx="7509520" cy="652934"/>
          </a:xfrm>
        </p:spPr>
        <p:txBody>
          <a:bodyPr/>
          <a:lstStyle/>
          <a:p>
            <a:r>
              <a:rPr lang="nb-NO" dirty="0" smtClean="0"/>
              <a:t>Hvorfor er studentmobilitet viktig?</a:t>
            </a:r>
            <a:endParaRPr lang="nb-NO" dirty="0"/>
          </a:p>
        </p:txBody>
      </p:sp>
      <p:sp>
        <p:nvSpPr>
          <p:cNvPr id="3" name="Content Placeholder 2"/>
          <p:cNvSpPr>
            <a:spLocks noGrp="1"/>
          </p:cNvSpPr>
          <p:nvPr>
            <p:ph idx="1"/>
          </p:nvPr>
        </p:nvSpPr>
        <p:spPr/>
        <p:txBody>
          <a:bodyPr/>
          <a:lstStyle/>
          <a:p>
            <a:r>
              <a:rPr lang="nb-NO" dirty="0" smtClean="0"/>
              <a:t>Kvalitet i utdanningen (både inn- og utreise!)</a:t>
            </a:r>
          </a:p>
          <a:p>
            <a:r>
              <a:rPr lang="nb-NO" dirty="0" smtClean="0"/>
              <a:t>Lær noe annet!</a:t>
            </a:r>
          </a:p>
          <a:p>
            <a:r>
              <a:rPr lang="nb-NO" dirty="0" smtClean="0"/>
              <a:t>Språk</a:t>
            </a:r>
          </a:p>
          <a:p>
            <a:r>
              <a:rPr lang="nb-NO" dirty="0" smtClean="0"/>
              <a:t>Ettertraktet på arbeidsmarkedet</a:t>
            </a:r>
          </a:p>
          <a:p>
            <a:r>
              <a:rPr lang="nb-NO" dirty="0" smtClean="0"/>
              <a:t>Få et internasjonalt nettverk</a:t>
            </a:r>
          </a:p>
          <a:p>
            <a:r>
              <a:rPr lang="nb-NO" dirty="0" smtClean="0"/>
              <a:t>Nye opplevelser – bli bedre kjent med deg selv</a:t>
            </a:r>
          </a:p>
          <a:p>
            <a:endParaRPr lang="nb-NO" dirty="0" smtClean="0"/>
          </a:p>
          <a:p>
            <a:endParaRPr lang="nb-NO" dirty="0" smtClean="0"/>
          </a:p>
          <a:p>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29</a:t>
            </a:fld>
            <a:endParaRPr lang="nb-NO" dirty="0"/>
          </a:p>
        </p:txBody>
      </p:sp>
    </p:spTree>
    <p:extLst>
      <p:ext uri="{BB962C8B-B14F-4D97-AF65-F5344CB8AC3E}">
        <p14:creationId xmlns:p14="http://schemas.microsoft.com/office/powerpoint/2010/main" val="2062017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p:cNvSpPr>
            <a:spLocks noGrp="1"/>
          </p:cNvSpPr>
          <p:nvPr>
            <p:ph type="ctrTitle"/>
          </p:nvPr>
        </p:nvSpPr>
        <p:spPr>
          <a:xfrm>
            <a:off x="1165290" y="398999"/>
            <a:ext cx="6912768" cy="1254001"/>
          </a:xfrm>
        </p:spPr>
        <p:txBody>
          <a:bodyPr/>
          <a:lstStyle/>
          <a:p>
            <a:r>
              <a:rPr lang="nb-NO" dirty="0" smtClean="0"/>
              <a:t>Internasjonalt senter UiB</a:t>
            </a:r>
            <a:endParaRPr lang="nb-NO" dirty="0"/>
          </a:p>
        </p:txBody>
      </p:sp>
      <p:pic>
        <p:nvPicPr>
          <p:cNvPr id="3" name="Picture 2"/>
          <p:cNvPicPr>
            <a:picLocks noChangeAspect="1"/>
          </p:cNvPicPr>
          <p:nvPr/>
        </p:nvPicPr>
        <p:blipFill>
          <a:blip r:embed="rId3"/>
          <a:stretch>
            <a:fillRect/>
          </a:stretch>
        </p:blipFill>
        <p:spPr>
          <a:xfrm>
            <a:off x="921081" y="2051999"/>
            <a:ext cx="7401185" cy="2737341"/>
          </a:xfrm>
          <a:prstGeom prst="rect">
            <a:avLst/>
          </a:prstGeom>
        </p:spPr>
      </p:pic>
      <p:sp>
        <p:nvSpPr>
          <p:cNvPr id="4" name="TekstSylinder 3"/>
          <p:cNvSpPr txBox="1"/>
          <p:nvPr/>
        </p:nvSpPr>
        <p:spPr>
          <a:xfrm>
            <a:off x="337199" y="-738063"/>
            <a:ext cx="8568952"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a:t>Her kan du skrive enhet/tilhørighet. Sett blank hvis dette ikke er aktuelt. </a:t>
            </a:r>
            <a:br>
              <a:rPr lang="nb-NO" sz="1200" i="1" dirty="0"/>
            </a:br>
            <a:r>
              <a:rPr lang="nb-NO" sz="1200" i="1" dirty="0"/>
              <a:t>Innhold i dette feltet styres her: Meny -&gt; Sett inn (Mac=Vis) -&gt; Topptekst og bunntekst</a:t>
            </a:r>
          </a:p>
        </p:txBody>
      </p:sp>
      <p:sp>
        <p:nvSpPr>
          <p:cNvPr id="19"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dirty="0" smtClean="0"/>
              <a:t>Universitetet i Bergen</a:t>
            </a:r>
            <a:endParaRPr lang="nb-NO" dirty="0"/>
          </a:p>
        </p:txBody>
      </p:sp>
      <p:cxnSp>
        <p:nvCxnSpPr>
          <p:cNvPr id="24" name="Rett pil 23"/>
          <p:cNvCxnSpPr>
            <a:stCxn id="4" idx="2"/>
          </p:cNvCxnSpPr>
          <p:nvPr/>
        </p:nvCxnSpPr>
        <p:spPr>
          <a:xfrm>
            <a:off x="4621675" y="-276398"/>
            <a:ext cx="0" cy="276398"/>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8869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571501" y="0"/>
            <a:ext cx="10286999" cy="6858000"/>
          </a:xfrm>
        </p:spPr>
      </p:pic>
    </p:spTree>
    <p:extLst>
      <p:ext uri="{BB962C8B-B14F-4D97-AF65-F5344CB8AC3E}">
        <p14:creationId xmlns:p14="http://schemas.microsoft.com/office/powerpoint/2010/main" val="278131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 og utreisende i 2016</a:t>
            </a:r>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31</a:t>
            </a:fld>
            <a:endParaRPr lang="nb-NO" dirty="0"/>
          </a:p>
        </p:txBody>
      </p:sp>
      <p:graphicFrame>
        <p:nvGraphicFramePr>
          <p:cNvPr id="7" name="Content Placeholder 6"/>
          <p:cNvGraphicFramePr>
            <a:graphicFrameLocks noGrp="1"/>
          </p:cNvGraphicFramePr>
          <p:nvPr>
            <p:ph idx="1"/>
            <p:extLst/>
          </p:nvPr>
        </p:nvGraphicFramePr>
        <p:xfrm>
          <a:off x="1022350" y="1884363"/>
          <a:ext cx="5853906" cy="3887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1455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 og utreisende i 2015 og 2016</a:t>
            </a:r>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32</a:t>
            </a:fld>
            <a:endParaRPr lang="nb-NO" dirty="0"/>
          </a:p>
        </p:txBody>
      </p:sp>
      <p:graphicFrame>
        <p:nvGraphicFramePr>
          <p:cNvPr id="7" name="Content Placeholder 6"/>
          <p:cNvGraphicFramePr>
            <a:graphicFrameLocks noGrp="1"/>
          </p:cNvGraphicFramePr>
          <p:nvPr>
            <p:ph idx="1"/>
            <p:extLst/>
          </p:nvPr>
        </p:nvGraphicFramePr>
        <p:xfrm>
          <a:off x="1022350" y="1884363"/>
          <a:ext cx="7366000" cy="3887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459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Topp 10 innreisende 2016</a:t>
            </a:r>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33</a:t>
            </a:fld>
            <a:endParaRPr lang="nb-NO" dirty="0"/>
          </a:p>
        </p:txBody>
      </p:sp>
      <p:graphicFrame>
        <p:nvGraphicFramePr>
          <p:cNvPr id="12" name="Content Placeholder 11"/>
          <p:cNvGraphicFramePr>
            <a:graphicFrameLocks noGrp="1"/>
          </p:cNvGraphicFramePr>
          <p:nvPr>
            <p:ph idx="1"/>
            <p:extLst/>
          </p:nvPr>
        </p:nvGraphicFramePr>
        <p:xfrm>
          <a:off x="1022350" y="1884363"/>
          <a:ext cx="7366000" cy="3887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100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Topp 10 for utreisende 2016</a:t>
            </a:r>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34</a:t>
            </a:fld>
            <a:endParaRPr lang="nb-NO" dirty="0"/>
          </a:p>
        </p:txBody>
      </p:sp>
      <p:graphicFrame>
        <p:nvGraphicFramePr>
          <p:cNvPr id="7" name="Content Placeholder 6"/>
          <p:cNvGraphicFramePr>
            <a:graphicFrameLocks noGrp="1"/>
          </p:cNvGraphicFramePr>
          <p:nvPr>
            <p:ph idx="1"/>
            <p:extLst/>
          </p:nvPr>
        </p:nvGraphicFramePr>
        <p:xfrm>
          <a:off x="1022350" y="1884363"/>
          <a:ext cx="7366000" cy="3887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647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pic>
        <p:nvPicPr>
          <p:cNvPr id="5" name="Bilde 4" descr="Miljofyrtarn_.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30191" y="5949280"/>
            <a:ext cx="680803" cy="576064"/>
          </a:xfrm>
          <a:prstGeom prst="rect">
            <a:avLst/>
          </a:prstGeom>
        </p:spPr>
      </p:pic>
    </p:spTree>
    <p:extLst>
      <p:ext uri="{BB962C8B-B14F-4D97-AF65-F5344CB8AC3E}">
        <p14:creationId xmlns:p14="http://schemas.microsoft.com/office/powerpoint/2010/main" val="13252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Målsetting</a:t>
            </a:r>
            <a:endParaRPr lang="nb-NO" dirty="0"/>
          </a:p>
        </p:txBody>
      </p:sp>
      <p:sp>
        <p:nvSpPr>
          <p:cNvPr id="3" name="Plassholder for innhold 2"/>
          <p:cNvSpPr>
            <a:spLocks noGrp="1"/>
          </p:cNvSpPr>
          <p:nvPr>
            <p:ph idx="1"/>
          </p:nvPr>
        </p:nvSpPr>
        <p:spPr>
          <a:xfrm>
            <a:off x="1009308" y="2348880"/>
            <a:ext cx="7365504" cy="3057203"/>
          </a:xfrm>
        </p:spPr>
        <p:txBody>
          <a:bodyPr/>
          <a:lstStyle/>
          <a:p>
            <a:pPr marL="0" indent="0" algn="ctr">
              <a:buNone/>
            </a:pPr>
            <a:r>
              <a:rPr lang="nb-NO" sz="2800" i="1" dirty="0"/>
              <a:t>Internasjonalt senter skal være en pådriver for internasjonalt samarbeid ved UiB. Det skal være et kompetansesenter som gir støtte til brukerne og legger til rette for økt internasjonal mobilitet av studenter og ansatte. </a:t>
            </a:r>
          </a:p>
          <a:p>
            <a:pPr marL="0" indent="0">
              <a:buNone/>
            </a:pPr>
            <a:endParaRPr lang="nb-NO"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26.10.2017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4</a:t>
            </a:fld>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76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15007"/>
            <a:ext cx="7776864" cy="652934"/>
          </a:xfrm>
        </p:spPr>
        <p:txBody>
          <a:bodyPr/>
          <a:lstStyle/>
          <a:p>
            <a:r>
              <a:rPr lang="nb-NO" sz="3200" dirty="0" smtClean="0"/>
              <a:t>Handlingsplan for internasjonalisering</a:t>
            </a:r>
            <a:endParaRPr lang="nb-NO" sz="3200" dirty="0"/>
          </a:p>
        </p:txBody>
      </p:sp>
      <p:sp>
        <p:nvSpPr>
          <p:cNvPr id="3" name="Content Placeholder 2"/>
          <p:cNvSpPr>
            <a:spLocks noGrp="1"/>
          </p:cNvSpPr>
          <p:nvPr>
            <p:ph idx="1"/>
          </p:nvPr>
        </p:nvSpPr>
        <p:spPr/>
        <p:txBody>
          <a:bodyPr>
            <a:normAutofit fontScale="92500"/>
          </a:bodyPr>
          <a:lstStyle/>
          <a:p>
            <a:r>
              <a:rPr lang="nb-NO" dirty="0" smtClean="0"/>
              <a:t>UiB i verden</a:t>
            </a:r>
            <a:endParaRPr lang="nb-NO" dirty="0"/>
          </a:p>
          <a:p>
            <a:pPr lvl="1"/>
            <a:r>
              <a:rPr lang="nb-NO" dirty="0" smtClean="0"/>
              <a:t>40% studenter på utveksling</a:t>
            </a:r>
          </a:p>
          <a:p>
            <a:pPr lvl="1"/>
            <a:r>
              <a:rPr lang="nb-NO" dirty="0" smtClean="0"/>
              <a:t>50% </a:t>
            </a:r>
            <a:r>
              <a:rPr lang="nb-NO" dirty="0" err="1" smtClean="0"/>
              <a:t>ph.d</a:t>
            </a:r>
            <a:r>
              <a:rPr lang="nb-NO" dirty="0" smtClean="0"/>
              <a:t>-kandidater og postdoktorer på utenlandsopphold</a:t>
            </a:r>
          </a:p>
          <a:p>
            <a:r>
              <a:rPr lang="nb-NO" dirty="0" smtClean="0"/>
              <a:t>Verden i UiB</a:t>
            </a:r>
          </a:p>
          <a:p>
            <a:pPr lvl="1"/>
            <a:r>
              <a:rPr lang="nb-NO" dirty="0"/>
              <a:t>r</a:t>
            </a:r>
            <a:r>
              <a:rPr lang="nb-NO" dirty="0" smtClean="0"/>
              <a:t>ekruttere de beste forskerne</a:t>
            </a:r>
          </a:p>
          <a:p>
            <a:pPr lvl="1"/>
            <a:r>
              <a:rPr lang="nb-NO" dirty="0"/>
              <a:t>t</a:t>
            </a:r>
            <a:r>
              <a:rPr lang="nb-NO" dirty="0" smtClean="0"/>
              <a:t>iltrekke seg de beste internasjonale studentene</a:t>
            </a:r>
          </a:p>
          <a:p>
            <a:pPr lvl="1"/>
            <a:r>
              <a:rPr lang="nb-NO" dirty="0"/>
              <a:t>e</a:t>
            </a:r>
            <a:r>
              <a:rPr lang="nb-NO" dirty="0" smtClean="0"/>
              <a:t>ksellent vertskap</a:t>
            </a:r>
            <a:br>
              <a:rPr lang="nb-NO" dirty="0" smtClean="0"/>
            </a:br>
            <a:endParaRPr lang="nb-NO" dirty="0" smtClean="0"/>
          </a:p>
          <a:p>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dirty="0"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5</a:t>
            </a:fld>
            <a:endParaRPr lang="nb-NO" dirty="0"/>
          </a:p>
        </p:txBody>
      </p:sp>
    </p:spTree>
    <p:extLst>
      <p:ext uri="{BB962C8B-B14F-4D97-AF65-F5344CB8AC3E}">
        <p14:creationId xmlns:p14="http://schemas.microsoft.com/office/powerpoint/2010/main" val="364028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7788" y="496016"/>
            <a:ext cx="7365504" cy="652934"/>
          </a:xfrm>
        </p:spPr>
        <p:txBody>
          <a:bodyPr/>
          <a:lstStyle/>
          <a:p>
            <a:pPr>
              <a:lnSpc>
                <a:spcPct val="100000"/>
              </a:lnSpc>
            </a:pPr>
            <a:r>
              <a:rPr lang="nb-NO" dirty="0"/>
              <a:t>R</a:t>
            </a:r>
            <a:r>
              <a:rPr lang="nb-NO" dirty="0" smtClean="0"/>
              <a:t>oller og tjenester </a:t>
            </a:r>
            <a:br>
              <a:rPr lang="nb-NO" dirty="0" smtClean="0"/>
            </a:br>
            <a:r>
              <a:rPr lang="nb-NO" sz="1800" dirty="0" smtClean="0"/>
              <a:t>– pådriver og tilrettelegger for internasjonalt samarbeid</a:t>
            </a:r>
            <a:endParaRPr lang="nb-NO" sz="1800" dirty="0"/>
          </a:p>
        </p:txBody>
      </p:sp>
      <p:grpSp>
        <p:nvGrpSpPr>
          <p:cNvPr id="20" name="Gruppe 13"/>
          <p:cNvGrpSpPr/>
          <p:nvPr>
            <p:custDataLst>
              <p:tags r:id="rId1"/>
            </p:custDataLst>
          </p:nvPr>
        </p:nvGrpSpPr>
        <p:grpSpPr>
          <a:xfrm>
            <a:off x="827584" y="3179780"/>
            <a:ext cx="1661538" cy="1661538"/>
            <a:chOff x="0" y="164228"/>
            <a:chExt cx="2299646" cy="2299646"/>
          </a:xfrm>
        </p:grpSpPr>
        <p:sp>
          <p:nvSpPr>
            <p:cNvPr id="21" name="Ellipse 20"/>
            <p:cNvSpPr/>
            <p:nvPr/>
          </p:nvSpPr>
          <p:spPr>
            <a:xfrm>
              <a:off x="0" y="164228"/>
              <a:ext cx="2299646" cy="2299646"/>
            </a:xfrm>
            <a:prstGeom prst="ellipse">
              <a:avLst/>
            </a:prstGeom>
            <a:solidFill>
              <a:srgbClr val="777777">
                <a:alpha val="80000"/>
              </a:srgbClr>
            </a:solidFill>
            <a:effectLst>
              <a:outerShdw blurRad="114300" dist="203200" dir="21594000" sx="98000" sy="98000" algn="bl" rotWithShape="0">
                <a:schemeClr val="bg1">
                  <a:lumMod val="65000"/>
                  <a:alpha val="40000"/>
                </a:schemeClr>
              </a:outerShdw>
            </a:effectLst>
          </p:spPr>
          <p:style>
            <a:lnRef idx="3">
              <a:schemeClr val="lt1">
                <a:hueOff val="0"/>
                <a:satOff val="0"/>
                <a:lumOff val="0"/>
                <a:alphaOff val="0"/>
              </a:schemeClr>
            </a:lnRef>
            <a:fillRef idx="1">
              <a:scrgbClr r="0" g="0" b="0"/>
            </a:fillRef>
            <a:effectRef idx="0">
              <a:scrgbClr r="0" g="0" b="0"/>
            </a:effectRef>
            <a:fontRef idx="minor">
              <a:schemeClr val="tx1"/>
            </a:fontRef>
          </p:style>
          <p:txBody>
            <a:bodyPr/>
            <a:lstStyle/>
            <a:p>
              <a:endParaRPr lang="nb-NO" sz="1662" dirty="0">
                <a:solidFill>
                  <a:srgbClr val="2D2D2D"/>
                </a:solidFill>
              </a:endParaRPr>
            </a:p>
          </p:txBody>
        </p:sp>
        <p:sp>
          <p:nvSpPr>
            <p:cNvPr id="22" name="Ellipse 4"/>
            <p:cNvSpPr/>
            <p:nvPr/>
          </p:nvSpPr>
          <p:spPr>
            <a:xfrm>
              <a:off x="306619" y="566666"/>
              <a:ext cx="1686407" cy="10348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2667067">
                <a:lnSpc>
                  <a:spcPct val="90000"/>
                </a:lnSpc>
                <a:spcBef>
                  <a:spcPct val="0"/>
                </a:spcBef>
                <a:spcAft>
                  <a:spcPct val="35000"/>
                </a:spcAft>
              </a:pPr>
              <a:r>
                <a:rPr lang="nb-NO" sz="6000" dirty="0">
                  <a:solidFill>
                    <a:srgbClr val="2D2D2D"/>
                  </a:solidFill>
                </a:rPr>
                <a:t> </a:t>
              </a:r>
            </a:p>
          </p:txBody>
        </p:sp>
      </p:grpSp>
      <p:grpSp>
        <p:nvGrpSpPr>
          <p:cNvPr id="23" name="Gruppe 17"/>
          <p:cNvGrpSpPr/>
          <p:nvPr>
            <p:custDataLst>
              <p:tags r:id="rId2"/>
            </p:custDataLst>
          </p:nvPr>
        </p:nvGrpSpPr>
        <p:grpSpPr>
          <a:xfrm>
            <a:off x="2163380" y="3179780"/>
            <a:ext cx="1661538" cy="1661538"/>
            <a:chOff x="1659578" y="164228"/>
            <a:chExt cx="2299646" cy="2299646"/>
          </a:xfrm>
        </p:grpSpPr>
        <p:sp>
          <p:nvSpPr>
            <p:cNvPr id="24" name="Ellipse 23"/>
            <p:cNvSpPr/>
            <p:nvPr/>
          </p:nvSpPr>
          <p:spPr>
            <a:xfrm>
              <a:off x="1659578" y="164228"/>
              <a:ext cx="2299646" cy="2299646"/>
            </a:xfrm>
            <a:prstGeom prst="ellipse">
              <a:avLst/>
            </a:prstGeom>
            <a:solidFill>
              <a:srgbClr val="98021B">
                <a:alpha val="90000"/>
              </a:srgbClr>
            </a:solidFill>
            <a:effectLst>
              <a:outerShdw blurRad="114300" dist="203200" dir="21594000" sx="98000" sy="98000" algn="bl" rotWithShape="0">
                <a:schemeClr val="bg1">
                  <a:lumMod val="65000"/>
                  <a:alpha val="40000"/>
                </a:schemeClr>
              </a:outerShdw>
            </a:effectLst>
          </p:spPr>
          <p:style>
            <a:lnRef idx="3">
              <a:schemeClr val="lt1">
                <a:hueOff val="0"/>
                <a:satOff val="0"/>
                <a:lumOff val="0"/>
                <a:alphaOff val="0"/>
              </a:schemeClr>
            </a:lnRef>
            <a:fillRef idx="1">
              <a:scrgbClr r="0" g="0" b="0"/>
            </a:fillRef>
            <a:effectRef idx="0">
              <a:scrgbClr r="0" g="0" b="0"/>
            </a:effectRef>
            <a:fontRef idx="minor">
              <a:schemeClr val="tx1"/>
            </a:fontRef>
          </p:style>
          <p:txBody>
            <a:bodyPr/>
            <a:lstStyle/>
            <a:p>
              <a:endParaRPr lang="nb-NO" sz="1662" dirty="0">
                <a:solidFill>
                  <a:srgbClr val="2D2D2D"/>
                </a:solidFill>
              </a:endParaRPr>
            </a:p>
          </p:txBody>
        </p:sp>
        <p:sp>
          <p:nvSpPr>
            <p:cNvPr id="25" name="Ellipse 6"/>
            <p:cNvSpPr/>
            <p:nvPr/>
          </p:nvSpPr>
          <p:spPr>
            <a:xfrm>
              <a:off x="2362886" y="758303"/>
              <a:ext cx="1379787" cy="126480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2667067">
                <a:lnSpc>
                  <a:spcPct val="90000"/>
                </a:lnSpc>
                <a:spcBef>
                  <a:spcPct val="0"/>
                </a:spcBef>
                <a:spcAft>
                  <a:spcPct val="35000"/>
                </a:spcAft>
              </a:pPr>
              <a:r>
                <a:rPr lang="nb-NO" sz="6000" dirty="0">
                  <a:solidFill>
                    <a:srgbClr val="2D2D2D"/>
                  </a:solidFill>
                </a:rPr>
                <a:t> </a:t>
              </a:r>
            </a:p>
          </p:txBody>
        </p:sp>
      </p:grpSp>
      <p:grpSp>
        <p:nvGrpSpPr>
          <p:cNvPr id="26" name="Gruppe 18"/>
          <p:cNvGrpSpPr/>
          <p:nvPr>
            <p:custDataLst>
              <p:tags r:id="rId3"/>
            </p:custDataLst>
          </p:nvPr>
        </p:nvGrpSpPr>
        <p:grpSpPr>
          <a:xfrm>
            <a:off x="1495482" y="4251083"/>
            <a:ext cx="1661538" cy="1661538"/>
            <a:chOff x="856733" y="1604382"/>
            <a:chExt cx="2299646" cy="2299646"/>
          </a:xfrm>
        </p:grpSpPr>
        <p:sp>
          <p:nvSpPr>
            <p:cNvPr id="27" name="Ellipse 26"/>
            <p:cNvSpPr/>
            <p:nvPr/>
          </p:nvSpPr>
          <p:spPr>
            <a:xfrm>
              <a:off x="856733" y="1604382"/>
              <a:ext cx="2299646" cy="2299646"/>
            </a:xfrm>
            <a:prstGeom prst="ellipse">
              <a:avLst/>
            </a:prstGeom>
            <a:solidFill>
              <a:srgbClr val="242424">
                <a:alpha val="83000"/>
              </a:srgbClr>
            </a:solidFill>
            <a:effectLst>
              <a:outerShdw blurRad="114300" dist="203200" dir="21594000" sx="98000" sy="98000" algn="bl" rotWithShape="0">
                <a:schemeClr val="bg1">
                  <a:lumMod val="65000"/>
                  <a:alpha val="40000"/>
                </a:schemeClr>
              </a:outerShdw>
            </a:effectLst>
          </p:spPr>
          <p:style>
            <a:lnRef idx="3">
              <a:schemeClr val="lt1">
                <a:hueOff val="0"/>
                <a:satOff val="0"/>
                <a:lumOff val="0"/>
                <a:alphaOff val="0"/>
              </a:schemeClr>
            </a:lnRef>
            <a:fillRef idx="1">
              <a:scrgbClr r="0" g="0" b="0"/>
            </a:fillRef>
            <a:effectRef idx="0">
              <a:scrgbClr r="0" g="0" b="0"/>
            </a:effectRef>
            <a:fontRef idx="minor">
              <a:schemeClr val="tx1"/>
            </a:fontRef>
          </p:style>
          <p:txBody>
            <a:bodyPr/>
            <a:lstStyle/>
            <a:p>
              <a:endParaRPr lang="nb-NO" sz="1662" dirty="0">
                <a:solidFill>
                  <a:srgbClr val="2D2D2D"/>
                </a:solidFill>
              </a:endParaRPr>
            </a:p>
          </p:txBody>
        </p:sp>
        <p:sp>
          <p:nvSpPr>
            <p:cNvPr id="28" name="Ellipse 8"/>
            <p:cNvSpPr/>
            <p:nvPr/>
          </p:nvSpPr>
          <p:spPr>
            <a:xfrm>
              <a:off x="1073283" y="2198457"/>
              <a:ext cx="1379787" cy="126480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2667067">
                <a:lnSpc>
                  <a:spcPct val="90000"/>
                </a:lnSpc>
                <a:spcBef>
                  <a:spcPct val="0"/>
                </a:spcBef>
                <a:spcAft>
                  <a:spcPct val="35000"/>
                </a:spcAft>
              </a:pPr>
              <a:r>
                <a:rPr lang="nb-NO" sz="6000" dirty="0">
                  <a:solidFill>
                    <a:srgbClr val="2D2D2D"/>
                  </a:solidFill>
                </a:rPr>
                <a:t> </a:t>
              </a:r>
            </a:p>
          </p:txBody>
        </p:sp>
      </p:grpSp>
      <p:sp>
        <p:nvSpPr>
          <p:cNvPr id="29" name="TekstSylinder 28"/>
          <p:cNvSpPr txBox="1"/>
          <p:nvPr>
            <p:custDataLst>
              <p:tags r:id="rId4"/>
            </p:custDataLst>
          </p:nvPr>
        </p:nvSpPr>
        <p:spPr>
          <a:xfrm>
            <a:off x="2462397" y="3599971"/>
            <a:ext cx="1063503" cy="774315"/>
          </a:xfrm>
          <a:prstGeom prst="rect">
            <a:avLst/>
          </a:prstGeom>
          <a:noFill/>
        </p:spPr>
        <p:txBody>
          <a:bodyPr wrap="square" rtlCol="0">
            <a:spAutoFit/>
          </a:bodyPr>
          <a:lstStyle/>
          <a:p>
            <a:pPr algn="ctr"/>
            <a:r>
              <a:rPr lang="nb-NO" sz="1108" b="1" dirty="0">
                <a:solidFill>
                  <a:srgbClr val="FFFFFF"/>
                </a:solidFill>
              </a:rPr>
              <a:t>Støtte og rådgivning til fakulteter og institutter</a:t>
            </a:r>
            <a:endParaRPr lang="nb-NO" sz="1108" dirty="0">
              <a:solidFill>
                <a:srgbClr val="FFFFFF"/>
              </a:solidFill>
            </a:endParaRPr>
          </a:p>
        </p:txBody>
      </p:sp>
      <p:sp>
        <p:nvSpPr>
          <p:cNvPr id="30" name="TekstSylinder 29"/>
          <p:cNvSpPr txBox="1"/>
          <p:nvPr>
            <p:custDataLst>
              <p:tags r:id="rId5"/>
            </p:custDataLst>
          </p:nvPr>
        </p:nvSpPr>
        <p:spPr>
          <a:xfrm>
            <a:off x="986801" y="3614176"/>
            <a:ext cx="1196441" cy="433324"/>
          </a:xfrm>
          <a:prstGeom prst="rect">
            <a:avLst/>
          </a:prstGeom>
          <a:noFill/>
        </p:spPr>
        <p:txBody>
          <a:bodyPr wrap="square" rtlCol="0">
            <a:spAutoFit/>
          </a:bodyPr>
          <a:lstStyle/>
          <a:p>
            <a:pPr algn="ctr"/>
            <a:r>
              <a:rPr lang="nb-NO" sz="1108" b="1" dirty="0">
                <a:solidFill>
                  <a:srgbClr val="FFFFFF"/>
                </a:solidFill>
              </a:rPr>
              <a:t>Kompetanse-senter</a:t>
            </a:r>
            <a:endParaRPr lang="nb-NO" sz="923" dirty="0">
              <a:solidFill>
                <a:srgbClr val="FFFFFF"/>
              </a:solidFill>
            </a:endParaRPr>
          </a:p>
        </p:txBody>
      </p:sp>
      <p:sp>
        <p:nvSpPr>
          <p:cNvPr id="31" name="TekstSylinder 30"/>
          <p:cNvSpPr txBox="1"/>
          <p:nvPr>
            <p:custDataLst>
              <p:tags r:id="rId6"/>
            </p:custDataLst>
          </p:nvPr>
        </p:nvSpPr>
        <p:spPr>
          <a:xfrm>
            <a:off x="1728030" y="4907976"/>
            <a:ext cx="1196441" cy="433324"/>
          </a:xfrm>
          <a:prstGeom prst="rect">
            <a:avLst/>
          </a:prstGeom>
          <a:noFill/>
        </p:spPr>
        <p:txBody>
          <a:bodyPr wrap="square" rtlCol="0">
            <a:spAutoFit/>
          </a:bodyPr>
          <a:lstStyle/>
          <a:p>
            <a:pPr algn="ctr"/>
            <a:r>
              <a:rPr lang="nb-NO" sz="1108" b="1" dirty="0">
                <a:solidFill>
                  <a:srgbClr val="FFFFFF"/>
                </a:solidFill>
              </a:rPr>
              <a:t>Bruker-tjenester</a:t>
            </a:r>
          </a:p>
        </p:txBody>
      </p:sp>
      <p:sp>
        <p:nvSpPr>
          <p:cNvPr id="34" name="TextBox 6"/>
          <p:cNvSpPr txBox="1"/>
          <p:nvPr/>
        </p:nvSpPr>
        <p:spPr>
          <a:xfrm>
            <a:off x="439650" y="1287202"/>
            <a:ext cx="8164797" cy="1754326"/>
          </a:xfrm>
          <a:prstGeom prst="rect">
            <a:avLst/>
          </a:prstGeom>
          <a:noFill/>
        </p:spPr>
        <p:txBody>
          <a:bodyPr wrap="square" rtlCol="0">
            <a:spAutoFit/>
          </a:bodyPr>
          <a:lstStyle/>
          <a:p>
            <a:pPr lvl="0"/>
            <a:r>
              <a:rPr lang="nb-NO" b="1" dirty="0"/>
              <a:t>Brukertjenester</a:t>
            </a:r>
            <a:r>
              <a:rPr lang="nb-NO" dirty="0"/>
              <a:t>: direktekontakt mellom senteret og de ulike </a:t>
            </a:r>
            <a:r>
              <a:rPr lang="nb-NO" dirty="0" smtClean="0"/>
              <a:t>målgruppene/ </a:t>
            </a:r>
            <a:r>
              <a:rPr lang="nb-NO" dirty="0"/>
              <a:t>brukerne</a:t>
            </a:r>
          </a:p>
          <a:p>
            <a:pPr lvl="0"/>
            <a:r>
              <a:rPr lang="nb-NO" b="1" dirty="0"/>
              <a:t>Støtte </a:t>
            </a:r>
            <a:r>
              <a:rPr lang="nb-NO" b="1" dirty="0" smtClean="0"/>
              <a:t>og </a:t>
            </a:r>
            <a:r>
              <a:rPr lang="nb-NO" b="1" dirty="0"/>
              <a:t>rådgivning </a:t>
            </a:r>
            <a:r>
              <a:rPr lang="nb-NO" dirty="0"/>
              <a:t>til fakultet og institutt</a:t>
            </a:r>
          </a:p>
          <a:p>
            <a:r>
              <a:rPr lang="nb-NO" b="1" dirty="0"/>
              <a:t>Kompetansesenter</a:t>
            </a:r>
            <a:r>
              <a:rPr lang="nb-NO" dirty="0"/>
              <a:t>: ved å knytte de nevnte funksjonsområdene tettere sammen vil senteret ha en mer helhetlig kompetanse på internasjonaliseringsfeltet</a:t>
            </a:r>
            <a:endParaRPr lang="nb-NO" sz="923" dirty="0"/>
          </a:p>
        </p:txBody>
      </p:sp>
      <p:pic>
        <p:nvPicPr>
          <p:cNvPr id="7" name="Picture 6"/>
          <p:cNvPicPr>
            <a:picLocks noChangeAspect="1"/>
          </p:cNvPicPr>
          <p:nvPr/>
        </p:nvPicPr>
        <p:blipFill>
          <a:blip r:embed="rId8"/>
          <a:stretch>
            <a:fillRect/>
          </a:stretch>
        </p:blipFill>
        <p:spPr>
          <a:xfrm>
            <a:off x="4842747" y="2852936"/>
            <a:ext cx="2761283" cy="3384376"/>
          </a:xfrm>
          <a:prstGeom prst="rect">
            <a:avLst/>
          </a:prstGeom>
        </p:spPr>
      </p:pic>
    </p:spTree>
    <p:extLst>
      <p:ext uri="{BB962C8B-B14F-4D97-AF65-F5344CB8AC3E}">
        <p14:creationId xmlns:p14="http://schemas.microsoft.com/office/powerpoint/2010/main" val="169563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
            </a:r>
            <a:br>
              <a:rPr lang="nb-NO" dirty="0"/>
            </a:br>
            <a:r>
              <a:rPr lang="nb-NO" dirty="0"/>
              <a:t>Tre hovedfunksjonsområder:</a:t>
            </a:r>
          </a:p>
        </p:txBody>
      </p:sp>
      <p:sp>
        <p:nvSpPr>
          <p:cNvPr id="3" name="Content Placeholder 2"/>
          <p:cNvSpPr>
            <a:spLocks noGrp="1"/>
          </p:cNvSpPr>
          <p:nvPr>
            <p:ph idx="1"/>
          </p:nvPr>
        </p:nvSpPr>
        <p:spPr/>
        <p:txBody>
          <a:bodyPr/>
          <a:lstStyle/>
          <a:p>
            <a:pPr lvl="0"/>
            <a:r>
              <a:rPr lang="nb-NO" dirty="0" smtClean="0"/>
              <a:t>Fra </a:t>
            </a:r>
            <a:r>
              <a:rPr lang="nb-NO" dirty="0"/>
              <a:t>Studieadministrativ avdeling (SA): Internasjonal seksjon</a:t>
            </a:r>
          </a:p>
          <a:p>
            <a:pPr lvl="0"/>
            <a:r>
              <a:rPr lang="nb-NO" dirty="0"/>
              <a:t>Fra Forskningsadministrativ avdeling (FA): Internasjonale avtaler, sentre og internasjonalisering av forskerutdanning</a:t>
            </a:r>
          </a:p>
          <a:p>
            <a:pPr lvl="0"/>
            <a:r>
              <a:rPr lang="nb-NO" dirty="0"/>
              <a:t>Fra HR-avdelingen: Internasjonal mobilitet</a:t>
            </a:r>
          </a:p>
          <a:p>
            <a:pPr marL="0" indent="0">
              <a:buNone/>
            </a:pPr>
            <a:endParaRPr lang="nb-NO" dirty="0" smtClean="0"/>
          </a:p>
          <a:p>
            <a:pPr marL="0" indent="0">
              <a:buNone/>
            </a:pPr>
            <a:r>
              <a:rPr lang="nb-NO" dirty="0" smtClean="0"/>
              <a:t>Skranken: studentmedarbeidere</a:t>
            </a:r>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7</a:t>
            </a:fld>
            <a:endParaRPr lang="nb-NO" dirty="0"/>
          </a:p>
        </p:txBody>
      </p:sp>
    </p:spTree>
    <p:extLst>
      <p:ext uri="{BB962C8B-B14F-4D97-AF65-F5344CB8AC3E}">
        <p14:creationId xmlns:p14="http://schemas.microsoft.com/office/powerpoint/2010/main" val="35087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Gruppediskusjon</a:t>
            </a:r>
            <a:endParaRPr lang="nb-NO" dirty="0"/>
          </a:p>
        </p:txBody>
      </p:sp>
      <p:sp>
        <p:nvSpPr>
          <p:cNvPr id="3" name="Content Placeholder 2"/>
          <p:cNvSpPr>
            <a:spLocks noGrp="1"/>
          </p:cNvSpPr>
          <p:nvPr>
            <p:ph idx="1"/>
          </p:nvPr>
        </p:nvSpPr>
        <p:spPr/>
        <p:txBody>
          <a:bodyPr/>
          <a:lstStyle/>
          <a:p>
            <a:endParaRPr lang="nb-NO" dirty="0" smtClean="0"/>
          </a:p>
          <a:p>
            <a:r>
              <a:rPr lang="nb-NO" dirty="0" smtClean="0"/>
              <a:t>Hvordan ønsker MATNAT å bruke Internasjonalt senter? </a:t>
            </a:r>
            <a:endParaRPr lang="nb-NO" dirty="0"/>
          </a:p>
        </p:txBody>
      </p:sp>
      <p:sp>
        <p:nvSpPr>
          <p:cNvPr id="4" name="Date Placeholder 3"/>
          <p:cNvSpPr>
            <a:spLocks noGrp="1"/>
          </p:cNvSpPr>
          <p:nvPr>
            <p:ph type="dt" sz="half" idx="10"/>
          </p:nvPr>
        </p:nvSpPr>
        <p:spPr/>
        <p:txBody>
          <a:bodyPr/>
          <a:lstStyle/>
          <a:p>
            <a:fld id="{2290835C-3262-4819-9095-C4445F362024}" type="datetime1">
              <a:rPr lang="nb-NO" smtClean="0"/>
              <a:t>26.10.2017</a:t>
            </a:fld>
            <a:endParaRPr lang="nb-NO" dirty="0"/>
          </a:p>
        </p:txBody>
      </p:sp>
      <p:sp>
        <p:nvSpPr>
          <p:cNvPr id="5" name="Footer Placeholder 4"/>
          <p:cNvSpPr>
            <a:spLocks noGrp="1"/>
          </p:cNvSpPr>
          <p:nvPr>
            <p:ph type="ftr" sz="quarter" idx="11"/>
          </p:nvPr>
        </p:nvSpPr>
        <p:spPr/>
        <p:txBody>
          <a:bodyPr/>
          <a:lstStyle/>
          <a:p>
            <a:r>
              <a:rPr lang="nb-NO" dirty="0"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8</a:t>
            </a:fld>
            <a:endParaRPr lang="nb-NO" dirty="0"/>
          </a:p>
        </p:txBody>
      </p:sp>
    </p:spTree>
    <p:extLst>
      <p:ext uri="{BB962C8B-B14F-4D97-AF65-F5344CB8AC3E}">
        <p14:creationId xmlns:p14="http://schemas.microsoft.com/office/powerpoint/2010/main" val="2653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4400" dirty="0" smtClean="0"/>
              <a:t>Ansattutveksling</a:t>
            </a:r>
            <a:br>
              <a:rPr lang="nb-NO" sz="4400" dirty="0" smtClean="0"/>
            </a:br>
            <a:r>
              <a:rPr lang="nb-NO" sz="2600" dirty="0" smtClean="0"/>
              <a:t>Læringsdagen MN, 25.10.2017</a:t>
            </a:r>
            <a:endParaRPr lang="nb-NO" sz="2600" dirty="0"/>
          </a:p>
        </p:txBody>
      </p:sp>
      <p:sp>
        <p:nvSpPr>
          <p:cNvPr id="3" name="Undertittel 2"/>
          <p:cNvSpPr>
            <a:spLocks noGrp="1"/>
          </p:cNvSpPr>
          <p:nvPr>
            <p:ph type="subTitle" idx="1"/>
          </p:nvPr>
        </p:nvSpPr>
        <p:spPr/>
        <p:txBody>
          <a:bodyPr/>
          <a:lstStyle/>
          <a:p>
            <a:r>
              <a:rPr lang="nb-NO" dirty="0" smtClean="0"/>
              <a:t>Kristin Torp Skogedal</a:t>
            </a:r>
          </a:p>
          <a:p>
            <a:r>
              <a:rPr lang="nb-NO" dirty="0" err="1" smtClean="0"/>
              <a:t>Erasmuskoordinator</a:t>
            </a:r>
            <a:endParaRPr lang="nb-NO" dirty="0"/>
          </a:p>
        </p:txBody>
      </p:sp>
      <p:sp>
        <p:nvSpPr>
          <p:cNvPr id="4" name="TekstSylinder 3"/>
          <p:cNvSpPr txBox="1"/>
          <p:nvPr/>
        </p:nvSpPr>
        <p:spPr>
          <a:xfrm>
            <a:off x="2499767" y="-718889"/>
            <a:ext cx="4104456"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smtClean="0"/>
              <a:t>Her kan du skrive enhet/tilhørighet! </a:t>
            </a:r>
            <a:br>
              <a:rPr lang="nb-NO" sz="1200" i="1" dirty="0" smtClean="0"/>
            </a:br>
            <a:r>
              <a:rPr lang="nb-NO" sz="1200" i="1" dirty="0" smtClean="0"/>
              <a:t>Sett blank hvis dette ikke er aktuelt.</a:t>
            </a:r>
            <a:endParaRPr lang="nb-NO" sz="1200" i="1" dirty="0"/>
          </a:p>
        </p:txBody>
      </p:sp>
      <p:sp>
        <p:nvSpPr>
          <p:cNvPr id="5" name="Plassholder for tittel 1"/>
          <p:cNvSpPr txBox="1">
            <a:spLocks/>
          </p:cNvSpPr>
          <p:nvPr/>
        </p:nvSpPr>
        <p:spPr>
          <a:xfrm>
            <a:off x="1683936" y="460321"/>
            <a:ext cx="5760000" cy="504056"/>
          </a:xfrm>
          <a:prstGeom prst="rect">
            <a:avLst/>
          </a:prstGeom>
        </p:spPr>
        <p:txBody>
          <a:bodyPr vert="horz" lIns="0" tIns="0" rIns="0" bIns="0" rtlCol="0" anchor="t" anchorCtr="0">
            <a:normAutofit/>
          </a:bodyPr>
          <a:lstStyle>
            <a:lvl1pPr marL="0" algn="l" defTabSz="914400" rtl="0" eaLnBrk="1" latinLnBrk="0" hangingPunct="1">
              <a:lnSpc>
                <a:spcPts val="4320"/>
              </a:lnSpc>
              <a:spcBef>
                <a:spcPct val="0"/>
              </a:spcBef>
              <a:buNone/>
              <a:defRPr sz="3600" b="1" i="0" u="none" kern="1200" cap="none" spc="0" normalizeH="0" baseline="0">
                <a:solidFill>
                  <a:srgbClr val="E54F46"/>
                </a:solidFill>
                <a:latin typeface="+mj-lt"/>
                <a:ea typeface="+mj-ea"/>
                <a:cs typeface="+mj-cs"/>
              </a:defRPr>
            </a:lvl1pPr>
          </a:lstStyle>
          <a:p>
            <a:pPr algn="ctr">
              <a:lnSpc>
                <a:spcPct val="100000"/>
              </a:lnSpc>
            </a:pPr>
            <a:r>
              <a:rPr lang="nb-NO" sz="1400" b="0" cap="all" baseline="0" dirty="0" smtClean="0">
                <a:solidFill>
                  <a:schemeClr val="bg1">
                    <a:lumMod val="50000"/>
                  </a:schemeClr>
                </a:solidFill>
                <a:latin typeface="Times New Roman" panose="02020603050405020304" pitchFamily="18" charset="0"/>
                <a:cs typeface="Times New Roman" panose="02020603050405020304" pitchFamily="18" charset="0"/>
              </a:rPr>
              <a:t>Internasjonalt Senter</a:t>
            </a:r>
            <a:endParaRPr lang="nb-NO" sz="1400" b="0" cap="all" baseline="0"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6" name="Rett pil 5"/>
          <p:cNvCxnSpPr>
            <a:stCxn id="4" idx="2"/>
          </p:cNvCxnSpPr>
          <p:nvPr/>
        </p:nvCxnSpPr>
        <p:spPr>
          <a:xfrm>
            <a:off x="4551995" y="-257224"/>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9233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t4l4PqSaUmlEh00eF7z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8TorRYXAUWh6XuKKe.a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S8MMA96F0Cc0GJPYyQS5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fBEVM.wD0WW6MH25Htm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uvQQt0DgkeiE6xVzOl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vf8ujoj0U2jTSbpDLi74w"/>
</p:tagLst>
</file>

<file path=ppt/theme/theme1.xml><?xml version="1.0" encoding="utf-8"?>
<a:theme xmlns:a="http://schemas.openxmlformats.org/drawingml/2006/main" name="UiB_norsk_rød-gen">
  <a:themeElements>
    <a:clrScheme name="Egendefinert 2">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UiB_norsk_rød-gen.potx</Template>
  <TotalTime>2296</TotalTime>
  <Words>1069</Words>
  <Application>Microsoft Office PowerPoint</Application>
  <PresentationFormat>Skjermfremvisning (4:3)</PresentationFormat>
  <Paragraphs>314</Paragraphs>
  <Slides>35</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35</vt:i4>
      </vt:variant>
    </vt:vector>
  </HeadingPairs>
  <TitlesOfParts>
    <vt:vector size="41" baseType="lpstr">
      <vt:lpstr>Arial</vt:lpstr>
      <vt:lpstr>Calibri</vt:lpstr>
      <vt:lpstr>Courier New</vt:lpstr>
      <vt:lpstr>Myriad Pro</vt:lpstr>
      <vt:lpstr>Times New Roman</vt:lpstr>
      <vt:lpstr>UiB_norsk_rød-gen</vt:lpstr>
      <vt:lpstr>INTERNASJONALISERING Inn- og utreise  Læringsdagen MATNAT 25. oktober 2017  </vt:lpstr>
      <vt:lpstr>Program</vt:lpstr>
      <vt:lpstr>Internasjonalt senter UiB</vt:lpstr>
      <vt:lpstr>Målsetting</vt:lpstr>
      <vt:lpstr>Handlingsplan for internasjonalisering</vt:lpstr>
      <vt:lpstr>Roller og tjenester  – pådriver og tilrettelegger for internasjonalt samarbeid</vt:lpstr>
      <vt:lpstr> Tre hovedfunksjonsområder:</vt:lpstr>
      <vt:lpstr>Gruppediskusjon</vt:lpstr>
      <vt:lpstr>Ansattutveksling Læringsdagen MN, 25.10.2017</vt:lpstr>
      <vt:lpstr>Utveksling gjennom Erasmus+</vt:lpstr>
      <vt:lpstr>Erasmus+ ansattmobilitet</vt:lpstr>
      <vt:lpstr>Erasmus+ undervisningsmobilitet</vt:lpstr>
      <vt:lpstr>Stipendsatser for ansatte</vt:lpstr>
      <vt:lpstr>Nordisk funksjonærutveksling</vt:lpstr>
      <vt:lpstr>Internasjonale forskere til UiB</vt:lpstr>
      <vt:lpstr>Innreisende forskere</vt:lpstr>
      <vt:lpstr>Informasjon</vt:lpstr>
      <vt:lpstr>Hjelp og info til hva?</vt:lpstr>
      <vt:lpstr>PowerPoint-presentasjon</vt:lpstr>
      <vt:lpstr>Ansattmobilitet UT    Jill Anette Opsahl</vt:lpstr>
      <vt:lpstr>PowerPoint-presentasjon</vt:lpstr>
      <vt:lpstr>PowerPoint-presentasjon</vt:lpstr>
      <vt:lpstr>Informasjon for administrativ ansatte</vt:lpstr>
      <vt:lpstr>Rådgiver forskermobilitet</vt:lpstr>
      <vt:lpstr>Internasjonalisering ved UiB</vt:lpstr>
      <vt:lpstr>Charter and Code arbeid ved UiB</vt:lpstr>
      <vt:lpstr>Studentmobilitet    </vt:lpstr>
      <vt:lpstr>Internasjonal seksjon, SA</vt:lpstr>
      <vt:lpstr>Hvorfor er studentmobilitet viktig?</vt:lpstr>
      <vt:lpstr>PowerPoint-presentasjon</vt:lpstr>
      <vt:lpstr>Inn- og utreisende i 2016</vt:lpstr>
      <vt:lpstr>Inn- og utreisende i 2015 og 2016</vt:lpstr>
      <vt:lpstr>Topp 10 innreisende 2016</vt:lpstr>
      <vt:lpstr>Topp 10 for utreisende 2016</vt:lpstr>
      <vt:lpstr>PowerPoint-presentasjon</vt:lpstr>
    </vt:vector>
  </TitlesOfParts>
  <Company>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Grønhaug</dc:creator>
  <cp:lastModifiedBy>Trine Steensæth</cp:lastModifiedBy>
  <cp:revision>399</cp:revision>
  <dcterms:created xsi:type="dcterms:W3CDTF">2015-10-30T09:38:42Z</dcterms:created>
  <dcterms:modified xsi:type="dcterms:W3CDTF">2017-10-26T06:45:33Z</dcterms:modified>
</cp:coreProperties>
</file>